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60" r:id="rId5"/>
    <p:sldId id="261" r:id="rId6"/>
    <p:sldId id="262" r:id="rId7"/>
    <p:sldId id="264" r:id="rId8"/>
    <p:sldId id="265" r:id="rId9"/>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4" d="100"/>
          <a:sy n="114" d="100"/>
        </p:scale>
        <p:origin x="5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5B845C11-5403-4392-AC5D-5F69233E9CD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196289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845C11-5403-4392-AC5D-5F69233E9CD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361627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845C11-5403-4392-AC5D-5F69233E9CD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458635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845C11-5403-4392-AC5D-5F69233E9CD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204124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5B845C11-5403-4392-AC5D-5F69233E9CD3}" type="datetimeFigureOut">
              <a:rPr lang="fr-FR" smtClean="0"/>
              <a:t>31/05/2021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37717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B845C11-5403-4392-AC5D-5F69233E9CD3}" type="datetimeFigureOut">
              <a:rPr lang="fr-FR" smtClean="0"/>
              <a:t>31/05/2021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3196047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B845C11-5403-4392-AC5D-5F69233E9CD3}" type="datetimeFigureOut">
              <a:rPr lang="fr-FR" smtClean="0"/>
              <a:t>31/05/2021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133482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B845C11-5403-4392-AC5D-5F69233E9CD3}" type="datetimeFigureOut">
              <a:rPr lang="fr-FR" smtClean="0"/>
              <a:t>31/05/2021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375406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845C11-5403-4392-AC5D-5F69233E9CD3}" type="datetimeFigureOut">
              <a:rPr lang="fr-FR" smtClean="0"/>
              <a:t>31/05/2021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50479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5B845C11-5403-4392-AC5D-5F69233E9CD3}" type="datetimeFigureOut">
              <a:rPr lang="fr-FR" smtClean="0"/>
              <a:t>31/05/2021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206888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5B845C11-5403-4392-AC5D-5F69233E9CD3}" type="datetimeFigureOut">
              <a:rPr lang="fr-FR" smtClean="0"/>
              <a:t>31/05/2021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F75772-71F2-4CDE-B4D2-1649AB0DB8ED}" type="slidenum">
              <a:rPr lang="fr-FR" smtClean="0"/>
              <a:t>‹N°›</a:t>
            </a:fld>
            <a:endParaRPr lang="fr-FR"/>
          </a:p>
        </p:txBody>
      </p:sp>
    </p:spTree>
    <p:extLst>
      <p:ext uri="{BB962C8B-B14F-4D97-AF65-F5344CB8AC3E}">
        <p14:creationId xmlns:p14="http://schemas.microsoft.com/office/powerpoint/2010/main" val="2490595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45C11-5403-4392-AC5D-5F69233E9CD3}" type="datetimeFigureOut">
              <a:rPr lang="fr-FR" smtClean="0"/>
              <a:t>31/05/2021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75772-71F2-4CDE-B4D2-1649AB0DB8ED}" type="slidenum">
              <a:rPr lang="fr-FR" smtClean="0"/>
              <a:t>‹N°›</a:t>
            </a:fld>
            <a:endParaRPr lang="fr-FR"/>
          </a:p>
        </p:txBody>
      </p:sp>
    </p:spTree>
    <p:extLst>
      <p:ext uri="{BB962C8B-B14F-4D97-AF65-F5344CB8AC3E}">
        <p14:creationId xmlns:p14="http://schemas.microsoft.com/office/powerpoint/2010/main" val="2901563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terieur.gouv.fr/Elections/Comment-voter/Le-vote-des-personnes-handicape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65675" y="776489"/>
            <a:ext cx="9144000" cy="2387600"/>
          </a:xfrm>
        </p:spPr>
        <p:txBody>
          <a:bodyPr/>
          <a:lstStyle/>
          <a:p>
            <a:r>
              <a:rPr lang="fr-FR" b="1" dirty="0">
                <a:solidFill>
                  <a:schemeClr val="accent1">
                    <a:lumMod val="75000"/>
                  </a:schemeClr>
                </a:solidFill>
                <a:latin typeface="Arial" panose="020B0604020202020204" pitchFamily="34" charset="0"/>
                <a:cs typeface="Arial" panose="020B0604020202020204" pitchFamily="34" charset="0"/>
              </a:rPr>
              <a:t>Vote et handicap</a:t>
            </a:r>
          </a:p>
        </p:txBody>
      </p:sp>
      <p:sp>
        <p:nvSpPr>
          <p:cNvPr id="3" name="Sous-titre 2"/>
          <p:cNvSpPr>
            <a:spLocks noGrp="1"/>
          </p:cNvSpPr>
          <p:nvPr>
            <p:ph type="subTitle" idx="1"/>
          </p:nvPr>
        </p:nvSpPr>
        <p:spPr>
          <a:xfrm>
            <a:off x="1278292" y="4098427"/>
            <a:ext cx="9718765" cy="1655762"/>
          </a:xfrm>
        </p:spPr>
        <p:txBody>
          <a:bodyPr/>
          <a:lstStyle/>
          <a:p>
            <a:r>
              <a:rPr lang="fr-FR" b="1" dirty="0"/>
              <a:t>Réunion du comité de suivi des élections départementales et régionales</a:t>
            </a:r>
          </a:p>
          <a:p>
            <a:endParaRPr lang="fr-FR" dirty="0"/>
          </a:p>
          <a:p>
            <a:r>
              <a:rPr lang="fr-FR" i="1" dirty="0"/>
              <a:t>27 mai 2021</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 y="260648"/>
            <a:ext cx="1293195" cy="90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816815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1234" y="365125"/>
            <a:ext cx="9642566" cy="1325563"/>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1. L’accès aux procurations – déplacement au domicile </a:t>
            </a:r>
            <a:r>
              <a:rPr lang="fr-FR" sz="3600" b="1">
                <a:solidFill>
                  <a:schemeClr val="accent1">
                    <a:lumMod val="75000"/>
                  </a:schemeClr>
                </a:solidFill>
                <a:latin typeface="Arial" panose="020B0604020202020204" pitchFamily="34" charset="0"/>
                <a:cs typeface="Arial" panose="020B0604020202020204" pitchFamily="34" charset="0"/>
              </a:rPr>
              <a:t>du mandant (1/2)</a:t>
            </a:r>
            <a:endParaRPr lang="fr-FR" sz="3600" b="1" dirty="0">
              <a:solidFill>
                <a:schemeClr val="accent1">
                  <a:lumMod val="75000"/>
                </a:schemeClr>
              </a:solidFill>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 y="260648"/>
            <a:ext cx="1293195" cy="90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Rectangle à coins arrondis 3"/>
          <p:cNvSpPr/>
          <p:nvPr/>
        </p:nvSpPr>
        <p:spPr>
          <a:xfrm>
            <a:off x="1045029" y="1848566"/>
            <a:ext cx="10123714" cy="4820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i="1" dirty="0">
                <a:solidFill>
                  <a:schemeClr val="tx1"/>
                </a:solidFill>
                <a:latin typeface="Arial" panose="020B0604020202020204" pitchFamily="34" charset="0"/>
                <a:cs typeface="Arial" panose="020B0604020202020204" pitchFamily="34" charset="0"/>
              </a:rPr>
              <a:t>Règles exposées dans la circulaire relative au vote par procuration du 6 avril 2021 et dans le projet de loi EUS</a:t>
            </a:r>
          </a:p>
        </p:txBody>
      </p:sp>
      <p:grpSp>
        <p:nvGrpSpPr>
          <p:cNvPr id="5" name="Groupe 4"/>
          <p:cNvGrpSpPr/>
          <p:nvPr/>
        </p:nvGrpSpPr>
        <p:grpSpPr>
          <a:xfrm>
            <a:off x="1034143" y="2488501"/>
            <a:ext cx="10123714" cy="936226"/>
            <a:chOff x="1136469" y="1955914"/>
            <a:chExt cx="9562011" cy="936226"/>
          </a:xfrm>
        </p:grpSpPr>
        <p:sp>
          <p:nvSpPr>
            <p:cNvPr id="6" name="Rectangle 5"/>
            <p:cNvSpPr/>
            <p:nvPr/>
          </p:nvSpPr>
          <p:spPr>
            <a:xfrm>
              <a:off x="1136469" y="1955914"/>
              <a:ext cx="2416628" cy="936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rial" panose="020B0604020202020204" pitchFamily="34" charset="0"/>
                  <a:cs typeface="Arial" panose="020B0604020202020204" pitchFamily="34" charset="0"/>
                </a:rPr>
                <a:t>Déplacement au domicile du mandant manifestement empêché</a:t>
              </a:r>
            </a:p>
          </p:txBody>
        </p:sp>
        <p:sp>
          <p:nvSpPr>
            <p:cNvPr id="7" name="Rectangle 6"/>
            <p:cNvSpPr/>
            <p:nvPr/>
          </p:nvSpPr>
          <p:spPr>
            <a:xfrm>
              <a:off x="3761363" y="1955914"/>
              <a:ext cx="6937117" cy="936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Les OPJ, APJ et délégués des OPJ se déplacent à la demande de la personne qui, en raison de maladie ou d’infirmité grave, ne peut manifestement pas comparaître devant eux.</a:t>
              </a:r>
            </a:p>
          </p:txBody>
        </p:sp>
      </p:grpSp>
      <p:grpSp>
        <p:nvGrpSpPr>
          <p:cNvPr id="8" name="Groupe 7"/>
          <p:cNvGrpSpPr/>
          <p:nvPr/>
        </p:nvGrpSpPr>
        <p:grpSpPr>
          <a:xfrm>
            <a:off x="1034143" y="3582605"/>
            <a:ext cx="10123714" cy="1072717"/>
            <a:chOff x="1136469" y="3344092"/>
            <a:chExt cx="9562011" cy="1072717"/>
          </a:xfrm>
        </p:grpSpPr>
        <p:sp>
          <p:nvSpPr>
            <p:cNvPr id="9" name="Rectangle 8"/>
            <p:cNvSpPr/>
            <p:nvPr/>
          </p:nvSpPr>
          <p:spPr>
            <a:xfrm>
              <a:off x="1136469" y="3344092"/>
              <a:ext cx="2416628" cy="1065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rial" panose="020B0604020202020204" pitchFamily="34" charset="0"/>
                  <a:cs typeface="Arial" panose="020B0604020202020204" pitchFamily="34" charset="0"/>
                </a:rPr>
                <a:t>Droit commun : justification écrite</a:t>
              </a:r>
            </a:p>
          </p:txBody>
        </p:sp>
        <p:sp>
          <p:nvSpPr>
            <p:cNvPr id="10" name="Rectangle 9"/>
            <p:cNvSpPr/>
            <p:nvPr/>
          </p:nvSpPr>
          <p:spPr>
            <a:xfrm>
              <a:off x="3761363" y="3362737"/>
              <a:ext cx="6937117" cy="1054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La demande de déplacement à domicile (ou dans un établissement spécialisé type EHPAD) doit être formulée par écrit et accompagnée d’un certificat médical ou de tout autre justificatif attestant que l’électeur est dans l’impossibilité de se déplacer. </a:t>
              </a:r>
            </a:p>
          </p:txBody>
        </p:sp>
      </p:grpSp>
      <p:grpSp>
        <p:nvGrpSpPr>
          <p:cNvPr id="11" name="Groupe 10"/>
          <p:cNvGrpSpPr/>
          <p:nvPr/>
        </p:nvGrpSpPr>
        <p:grpSpPr>
          <a:xfrm>
            <a:off x="1045029" y="4813199"/>
            <a:ext cx="10123714" cy="1770480"/>
            <a:chOff x="1136469" y="4781006"/>
            <a:chExt cx="10032274" cy="1410788"/>
          </a:xfrm>
        </p:grpSpPr>
        <p:sp>
          <p:nvSpPr>
            <p:cNvPr id="12" name="Rectangle 11"/>
            <p:cNvSpPr/>
            <p:nvPr/>
          </p:nvSpPr>
          <p:spPr>
            <a:xfrm>
              <a:off x="1136469" y="4788826"/>
              <a:ext cx="2524690" cy="1402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rial" panose="020B0604020202020204" pitchFamily="34" charset="0"/>
                  <a:cs typeface="Arial" panose="020B0604020202020204" pitchFamily="34" charset="0"/>
                </a:rPr>
                <a:t>Double scrutin : simple attestation sur l’honneur</a:t>
              </a:r>
            </a:p>
          </p:txBody>
        </p:sp>
        <p:sp>
          <p:nvSpPr>
            <p:cNvPr id="13" name="Rectangle 12"/>
            <p:cNvSpPr/>
            <p:nvPr/>
          </p:nvSpPr>
          <p:spPr>
            <a:xfrm>
              <a:off x="3879669" y="4781006"/>
              <a:ext cx="7289074" cy="14107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b="1" dirty="0">
                  <a:solidFill>
                    <a:schemeClr val="tx1"/>
                  </a:solidFill>
                  <a:latin typeface="Arial" panose="020B0604020202020204" pitchFamily="34" charset="0"/>
                  <a:cs typeface="Arial" panose="020B0604020202020204" pitchFamily="34" charset="0"/>
                </a:rPr>
                <a:t>Projet de loi « état d’urgence sanitaire » </a:t>
              </a:r>
              <a:r>
                <a:rPr lang="fr-FR" sz="1400" dirty="0">
                  <a:solidFill>
                    <a:schemeClr val="tx1"/>
                  </a:solidFill>
                  <a:latin typeface="Arial" panose="020B0604020202020204" pitchFamily="34" charset="0"/>
                  <a:cs typeface="Arial" panose="020B0604020202020204" pitchFamily="34" charset="0"/>
                </a:rPr>
                <a:t>issu de la commission mixte paritaire conclusive du 20 mai dernier : « </a:t>
              </a:r>
              <a:r>
                <a:rPr lang="fr-FR" sz="1400" i="1" dirty="0">
                  <a:solidFill>
                    <a:schemeClr val="tx1"/>
                  </a:solidFill>
                  <a:latin typeface="Arial" panose="020B0604020202020204" pitchFamily="34" charset="0"/>
                  <a:cs typeface="Arial" panose="020B0604020202020204" pitchFamily="34" charset="0"/>
                </a:rPr>
                <a:t>À leur demande, </a:t>
              </a:r>
              <a:r>
                <a:rPr lang="fr-FR" sz="1400" i="1" u="sng" dirty="0">
                  <a:solidFill>
                    <a:schemeClr val="tx1"/>
                  </a:solidFill>
                  <a:latin typeface="Arial" panose="020B0604020202020204" pitchFamily="34" charset="0"/>
                  <a:cs typeface="Arial" panose="020B0604020202020204" pitchFamily="34" charset="0"/>
                </a:rPr>
                <a:t>les personnes attestant sur l’honneur ne pas pouvoir comparaître</a:t>
              </a:r>
              <a:r>
                <a:rPr lang="fr-FR" sz="1400" i="1" dirty="0">
                  <a:solidFill>
                    <a:schemeClr val="tx1"/>
                  </a:solidFill>
                  <a:latin typeface="Arial" panose="020B0604020202020204" pitchFamily="34" charset="0"/>
                  <a:cs typeface="Arial" panose="020B0604020202020204" pitchFamily="34" charset="0"/>
                </a:rPr>
                <a:t> devant les officiers et agents de police judiciaire habilités à établir les procurations ou leurs délégués en raison de maladies ou d’infirmités graves disposent du droit à ce que les autorités compétentes se déplacent pour établir ou retirer leur procuration. Ces personnes peuvent saisir les autorités compétentes par voie postale, par téléphone ou, le cas échéant, par voie électronique.</a:t>
              </a:r>
              <a:r>
                <a:rPr lang="fr-FR" sz="1400" dirty="0">
                  <a:solidFill>
                    <a:schemeClr val="tx1"/>
                  </a:solidFill>
                  <a:latin typeface="Arial" panose="020B0604020202020204" pitchFamily="34" charset="0"/>
                  <a:cs typeface="Arial" panose="020B0604020202020204" pitchFamily="34" charset="0"/>
                </a:rPr>
                <a:t> »</a:t>
              </a:r>
            </a:p>
          </p:txBody>
        </p:sp>
      </p:grpSp>
    </p:spTree>
    <p:extLst>
      <p:ext uri="{BB962C8B-B14F-4D97-AF65-F5344CB8AC3E}">
        <p14:creationId xmlns:p14="http://schemas.microsoft.com/office/powerpoint/2010/main" val="1328766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1234" y="365125"/>
            <a:ext cx="9642566" cy="1325563"/>
          </a:xfrm>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1. L’accès aux procurations – le cas particulier des majeurs en tutelle (2/2)</a:t>
            </a:r>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 y="260648"/>
            <a:ext cx="1293195" cy="90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Rectangle à coins arrondis 3"/>
          <p:cNvSpPr/>
          <p:nvPr/>
        </p:nvSpPr>
        <p:spPr>
          <a:xfrm>
            <a:off x="1045029" y="2170823"/>
            <a:ext cx="10123714" cy="4820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i="1" dirty="0">
                <a:solidFill>
                  <a:schemeClr val="tx1"/>
                </a:solidFill>
                <a:latin typeface="Arial" panose="020B0604020202020204" pitchFamily="34" charset="0"/>
                <a:cs typeface="Arial" panose="020B0604020202020204" pitchFamily="34" charset="0"/>
              </a:rPr>
              <a:t>Règles exposées dans la circulaire relative au vote par procuration du 6 avril 2021 et dans l’addendum à la circulaire « listes électorales » du 4 février 2021. </a:t>
            </a:r>
          </a:p>
        </p:txBody>
      </p:sp>
      <p:grpSp>
        <p:nvGrpSpPr>
          <p:cNvPr id="5" name="Groupe 4"/>
          <p:cNvGrpSpPr/>
          <p:nvPr/>
        </p:nvGrpSpPr>
        <p:grpSpPr>
          <a:xfrm>
            <a:off x="1045029" y="3133015"/>
            <a:ext cx="10123714" cy="1091864"/>
            <a:chOff x="1136469" y="1955914"/>
            <a:chExt cx="9562011" cy="936226"/>
          </a:xfrm>
        </p:grpSpPr>
        <p:sp>
          <p:nvSpPr>
            <p:cNvPr id="6" name="Rectangle 5"/>
            <p:cNvSpPr/>
            <p:nvPr/>
          </p:nvSpPr>
          <p:spPr>
            <a:xfrm>
              <a:off x="1136469" y="1955914"/>
              <a:ext cx="2416628" cy="936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rial" panose="020B0604020202020204" pitchFamily="34" charset="0"/>
                  <a:cs typeface="Arial" panose="020B0604020202020204" pitchFamily="34" charset="0"/>
                </a:rPr>
                <a:t>Droit de vote et de donner procuration</a:t>
              </a:r>
            </a:p>
          </p:txBody>
        </p:sp>
        <p:sp>
          <p:nvSpPr>
            <p:cNvPr id="7" name="Rectangle 6"/>
            <p:cNvSpPr/>
            <p:nvPr/>
          </p:nvSpPr>
          <p:spPr>
            <a:xfrm>
              <a:off x="3879669" y="1955914"/>
              <a:ext cx="6818811" cy="936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Les majeurs en tutelle ont recouvré le droit de vote ainsi que le droit de confier procuration en mars 2019 (loi n° 2019-222 du 23 mars 2019 de programmation 2018-2022 et de réforme pour la justice).</a:t>
              </a:r>
            </a:p>
          </p:txBody>
        </p:sp>
      </p:grpSp>
      <p:grpSp>
        <p:nvGrpSpPr>
          <p:cNvPr id="8" name="Groupe 7"/>
          <p:cNvGrpSpPr/>
          <p:nvPr/>
        </p:nvGrpSpPr>
        <p:grpSpPr>
          <a:xfrm>
            <a:off x="1045029" y="4454434"/>
            <a:ext cx="10123714" cy="1373163"/>
            <a:chOff x="1136469" y="3344092"/>
            <a:chExt cx="9562011" cy="1072717"/>
          </a:xfrm>
        </p:grpSpPr>
        <p:sp>
          <p:nvSpPr>
            <p:cNvPr id="9" name="Rectangle 8"/>
            <p:cNvSpPr/>
            <p:nvPr/>
          </p:nvSpPr>
          <p:spPr>
            <a:xfrm>
              <a:off x="1136469" y="3344092"/>
              <a:ext cx="2416628" cy="1065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rial" panose="020B0604020202020204" pitchFamily="34" charset="0"/>
                  <a:cs typeface="Arial" panose="020B0604020202020204" pitchFamily="34" charset="0"/>
                </a:rPr>
                <a:t>Mandataires prohibés</a:t>
              </a:r>
            </a:p>
          </p:txBody>
        </p:sp>
        <p:sp>
          <p:nvSpPr>
            <p:cNvPr id="10" name="Rectangle 9"/>
            <p:cNvSpPr/>
            <p:nvPr/>
          </p:nvSpPr>
          <p:spPr>
            <a:xfrm>
              <a:off x="3879669" y="3362737"/>
              <a:ext cx="6818811" cy="1054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Une personne en tutelle ne peut pas donner sa procuration au mandataire judiciaire à sa protection, aux personnes participant à leur prise en charge dans les établissements sociaux, médico-sociaux et sanitaires ou travaillant à leur service (art. L. 72-1 du code électoral issu de la loi du 23 mars 2019).</a:t>
              </a:r>
            </a:p>
          </p:txBody>
        </p:sp>
      </p:grpSp>
    </p:spTree>
    <p:extLst>
      <p:ext uri="{BB962C8B-B14F-4D97-AF65-F5344CB8AC3E}">
        <p14:creationId xmlns:p14="http://schemas.microsoft.com/office/powerpoint/2010/main" val="1359481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2. L’accès aux locaux</a:t>
            </a:r>
          </a:p>
        </p:txBody>
      </p:sp>
      <p:grpSp>
        <p:nvGrpSpPr>
          <p:cNvPr id="13" name="Groupe 12"/>
          <p:cNvGrpSpPr/>
          <p:nvPr/>
        </p:nvGrpSpPr>
        <p:grpSpPr>
          <a:xfrm>
            <a:off x="1034143" y="2687941"/>
            <a:ext cx="10123714" cy="936226"/>
            <a:chOff x="1136469" y="1955914"/>
            <a:chExt cx="9562011" cy="936226"/>
          </a:xfrm>
        </p:grpSpPr>
        <p:sp>
          <p:nvSpPr>
            <p:cNvPr id="3" name="Rectangle 2"/>
            <p:cNvSpPr/>
            <p:nvPr/>
          </p:nvSpPr>
          <p:spPr>
            <a:xfrm>
              <a:off x="1136469" y="1955914"/>
              <a:ext cx="2416628" cy="936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rial" panose="020B0604020202020204" pitchFamily="34" charset="0"/>
                  <a:cs typeface="Arial" panose="020B0604020202020204" pitchFamily="34" charset="0"/>
                </a:rPr>
                <a:t>Principe</a:t>
              </a:r>
            </a:p>
          </p:txBody>
        </p:sp>
        <p:sp>
          <p:nvSpPr>
            <p:cNvPr id="4" name="Rectangle 3"/>
            <p:cNvSpPr/>
            <p:nvPr/>
          </p:nvSpPr>
          <p:spPr>
            <a:xfrm>
              <a:off x="3879669" y="1955914"/>
              <a:ext cx="6818811" cy="936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Les bureaux et les techniques de vote doivent être accessibles aux personnes handicapées, quel que soit le type de handicap (art. L. 62-2). </a:t>
              </a:r>
            </a:p>
          </p:txBody>
        </p:sp>
      </p:grpSp>
      <p:grpSp>
        <p:nvGrpSpPr>
          <p:cNvPr id="11" name="Groupe 10"/>
          <p:cNvGrpSpPr/>
          <p:nvPr/>
        </p:nvGrpSpPr>
        <p:grpSpPr>
          <a:xfrm>
            <a:off x="1034143" y="3881765"/>
            <a:ext cx="10123714" cy="1072717"/>
            <a:chOff x="1136469" y="3344092"/>
            <a:chExt cx="9562011" cy="1072717"/>
          </a:xfrm>
        </p:grpSpPr>
        <p:sp>
          <p:nvSpPr>
            <p:cNvPr id="5" name="Rectangle 4"/>
            <p:cNvSpPr/>
            <p:nvPr/>
          </p:nvSpPr>
          <p:spPr>
            <a:xfrm>
              <a:off x="1136469" y="3344092"/>
              <a:ext cx="2416628" cy="1065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rial" panose="020B0604020202020204" pitchFamily="34" charset="0"/>
                  <a:cs typeface="Arial" panose="020B0604020202020204" pitchFamily="34" charset="0"/>
                </a:rPr>
                <a:t>Aménagement</a:t>
              </a:r>
            </a:p>
          </p:txBody>
        </p:sp>
        <p:sp>
          <p:nvSpPr>
            <p:cNvPr id="6" name="Rectangle 5"/>
            <p:cNvSpPr/>
            <p:nvPr/>
          </p:nvSpPr>
          <p:spPr>
            <a:xfrm>
              <a:off x="3879669" y="3362737"/>
              <a:ext cx="6818811" cy="1054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Les aménagements provisoires ou permanents des locaux de vote doivent être effectués afin que les personnes en situation de handicap, notamment celles qui se déplacent en fauteuil roulant, puissent y pénétrer et y circuler de façon autonome (art. D. 56-1).</a:t>
              </a:r>
            </a:p>
          </p:txBody>
        </p:sp>
      </p:grpSp>
      <p:grpSp>
        <p:nvGrpSpPr>
          <p:cNvPr id="12" name="Groupe 11"/>
          <p:cNvGrpSpPr/>
          <p:nvPr/>
        </p:nvGrpSpPr>
        <p:grpSpPr>
          <a:xfrm>
            <a:off x="1045029" y="5212080"/>
            <a:ext cx="10123714" cy="1410788"/>
            <a:chOff x="1136469" y="4781006"/>
            <a:chExt cx="10032274" cy="1410788"/>
          </a:xfrm>
        </p:grpSpPr>
        <p:sp>
          <p:nvSpPr>
            <p:cNvPr id="7" name="Rectangle 6"/>
            <p:cNvSpPr/>
            <p:nvPr/>
          </p:nvSpPr>
          <p:spPr>
            <a:xfrm>
              <a:off x="1136469" y="4788826"/>
              <a:ext cx="2416628" cy="1402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Arial" panose="020B0604020202020204" pitchFamily="34" charset="0"/>
                  <a:cs typeface="Arial" panose="020B0604020202020204" pitchFamily="34" charset="0"/>
                </a:rPr>
                <a:t>Isoloirs et urnes</a:t>
              </a:r>
            </a:p>
          </p:txBody>
        </p:sp>
        <p:sp>
          <p:nvSpPr>
            <p:cNvPr id="8" name="Rectangle 7"/>
            <p:cNvSpPr/>
            <p:nvPr/>
          </p:nvSpPr>
          <p:spPr>
            <a:xfrm>
              <a:off x="3879669" y="4781006"/>
              <a:ext cx="7289074" cy="14107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400" dirty="0">
                  <a:solidFill>
                    <a:schemeClr val="tx1"/>
                  </a:solidFill>
                  <a:latin typeface="Arial" panose="020B0604020202020204" pitchFamily="34" charset="0"/>
                  <a:cs typeface="Arial" panose="020B0604020202020204" pitchFamily="34" charset="0"/>
                </a:rPr>
                <a:t>Les bureaux de vote doivent être équipés d’au moins un isoloir suffisamment large pour permettre l’accès des personnes en fauteuil roulant (art. D. 56-2). Les urnes doivent également leur être accessible (art. D. 56-3). L’abaissement de l’urne peut être autorisé afin que ces personnes puissent glisser leur bulletin de façon autonome.</a:t>
              </a:r>
            </a:p>
          </p:txBody>
        </p:sp>
      </p:grpSp>
      <p:sp>
        <p:nvSpPr>
          <p:cNvPr id="15" name="Rectangle à coins arrondis 14"/>
          <p:cNvSpPr/>
          <p:nvPr/>
        </p:nvSpPr>
        <p:spPr>
          <a:xfrm>
            <a:off x="1045029" y="1948286"/>
            <a:ext cx="10123714" cy="4820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i="1" dirty="0">
                <a:solidFill>
                  <a:schemeClr val="tx1"/>
                </a:solidFill>
                <a:latin typeface="Arial" panose="020B0604020202020204" pitchFamily="34" charset="0"/>
                <a:cs typeface="Arial" panose="020B0604020202020204" pitchFamily="34" charset="0"/>
              </a:rPr>
              <a:t>Règles exposées dans la circulaire « Déroulement des opérations électorales lors des élections au suffrage universel direct »</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 y="260648"/>
            <a:ext cx="1293195" cy="90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646975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3. L’accès au vote (1/2)</a:t>
            </a:r>
          </a:p>
        </p:txBody>
      </p:sp>
      <p:grpSp>
        <p:nvGrpSpPr>
          <p:cNvPr id="13" name="Groupe 12"/>
          <p:cNvGrpSpPr/>
          <p:nvPr/>
        </p:nvGrpSpPr>
        <p:grpSpPr>
          <a:xfrm>
            <a:off x="1136469" y="2321674"/>
            <a:ext cx="10123714" cy="1440429"/>
            <a:chOff x="1136469" y="1955914"/>
            <a:chExt cx="9562011" cy="936226"/>
          </a:xfrm>
        </p:grpSpPr>
        <p:sp>
          <p:nvSpPr>
            <p:cNvPr id="3" name="Rectangle 2"/>
            <p:cNvSpPr/>
            <p:nvPr/>
          </p:nvSpPr>
          <p:spPr>
            <a:xfrm>
              <a:off x="1136469" y="1955914"/>
              <a:ext cx="2416628" cy="936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rial" panose="020B0604020202020204" pitchFamily="34" charset="0"/>
                  <a:cs typeface="Arial" panose="020B0604020202020204" pitchFamily="34" charset="0"/>
                </a:rPr>
                <a:t>Possibilité d’être assisté</a:t>
              </a:r>
            </a:p>
          </p:txBody>
        </p:sp>
        <p:sp>
          <p:nvSpPr>
            <p:cNvPr id="4" name="Rectangle 3"/>
            <p:cNvSpPr/>
            <p:nvPr/>
          </p:nvSpPr>
          <p:spPr>
            <a:xfrm>
              <a:off x="3879669" y="1955914"/>
              <a:ext cx="6818811" cy="936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solidFill>
                    <a:schemeClr val="tx1"/>
                  </a:solidFill>
                  <a:latin typeface="Arial" panose="020B0604020202020204" pitchFamily="34" charset="0"/>
                  <a:cs typeface="Arial" panose="020B0604020202020204" pitchFamily="34" charset="0"/>
                </a:rPr>
                <a:t>Les personnes atteintes d’infirmité certaine et les mettant dans l’impossibilité d’introduire leur bulletin dans l’urne peuvent se faire assister par un électeur de leur choix (art. L. 64 du code électoral).</a:t>
              </a:r>
            </a:p>
            <a:p>
              <a:pPr algn="just"/>
              <a:endParaRPr lang="fr-FR" sz="1600" dirty="0">
                <a:solidFill>
                  <a:schemeClr val="tx1"/>
                </a:solidFill>
                <a:latin typeface="Arial" panose="020B0604020202020204" pitchFamily="34" charset="0"/>
                <a:cs typeface="Arial" panose="020B0604020202020204" pitchFamily="34" charset="0"/>
              </a:endParaRPr>
            </a:p>
            <a:p>
              <a:pPr algn="just"/>
              <a:r>
                <a:rPr lang="fr-FR" sz="1600" dirty="0">
                  <a:solidFill>
                    <a:schemeClr val="tx1"/>
                  </a:solidFill>
                  <a:latin typeface="Arial" panose="020B0604020202020204" pitchFamily="34" charset="0"/>
                  <a:cs typeface="Arial" panose="020B0604020202020204" pitchFamily="34" charset="0"/>
                </a:rPr>
                <a:t>La personne accompagnante n’est pas nécessairement inscrit dans le même bureau de vote, ni dans la même commune.</a:t>
              </a:r>
            </a:p>
          </p:txBody>
        </p:sp>
      </p:grpSp>
      <p:grpSp>
        <p:nvGrpSpPr>
          <p:cNvPr id="11" name="Groupe 10"/>
          <p:cNvGrpSpPr/>
          <p:nvPr/>
        </p:nvGrpSpPr>
        <p:grpSpPr>
          <a:xfrm>
            <a:off x="1136469" y="4049485"/>
            <a:ext cx="10123714" cy="2377440"/>
            <a:chOff x="1136469" y="3344092"/>
            <a:chExt cx="9562011" cy="1072717"/>
          </a:xfrm>
        </p:grpSpPr>
        <p:sp>
          <p:nvSpPr>
            <p:cNvPr id="5" name="Rectangle 4"/>
            <p:cNvSpPr/>
            <p:nvPr/>
          </p:nvSpPr>
          <p:spPr>
            <a:xfrm>
              <a:off x="1136469" y="3344092"/>
              <a:ext cx="2416628" cy="1065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rial" panose="020B0604020202020204" pitchFamily="34" charset="0"/>
                  <a:cs typeface="Arial" panose="020B0604020202020204" pitchFamily="34" charset="0"/>
                </a:rPr>
                <a:t>Assistance fournie</a:t>
              </a:r>
            </a:p>
          </p:txBody>
        </p:sp>
        <p:sp>
          <p:nvSpPr>
            <p:cNvPr id="6" name="Rectangle 5"/>
            <p:cNvSpPr/>
            <p:nvPr/>
          </p:nvSpPr>
          <p:spPr>
            <a:xfrm>
              <a:off x="3879669" y="3362737"/>
              <a:ext cx="6818811" cy="1054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solidFill>
                    <a:schemeClr val="tx1"/>
                  </a:solidFill>
                  <a:latin typeface="Arial" panose="020B0604020202020204" pitchFamily="34" charset="0"/>
                  <a:cs typeface="Arial" panose="020B0604020202020204" pitchFamily="34" charset="0"/>
                </a:rPr>
                <a:t>L’électeur accompagnateur peut entrer dans l’isoloir. </a:t>
              </a:r>
            </a:p>
            <a:p>
              <a:pPr algn="just"/>
              <a:endParaRPr lang="fr-FR" sz="1600" dirty="0">
                <a:solidFill>
                  <a:schemeClr val="tx1"/>
                </a:solidFill>
                <a:latin typeface="Arial" panose="020B0604020202020204" pitchFamily="34" charset="0"/>
                <a:cs typeface="Arial" panose="020B0604020202020204" pitchFamily="34" charset="0"/>
              </a:endParaRPr>
            </a:p>
            <a:p>
              <a:pPr algn="just"/>
              <a:r>
                <a:rPr lang="fr-FR" sz="1600" dirty="0">
                  <a:solidFill>
                    <a:schemeClr val="tx1"/>
                  </a:solidFill>
                  <a:latin typeface="Arial" panose="020B0604020202020204" pitchFamily="34" charset="0"/>
                  <a:cs typeface="Arial" panose="020B0604020202020204" pitchFamily="34" charset="0"/>
                </a:rPr>
                <a:t>Si l’électeur accompagné n’est pas en mesure de le faire:</a:t>
              </a:r>
            </a:p>
            <a:p>
              <a:pPr marL="285750" indent="-285750" algn="just">
                <a:buFont typeface="Arial" panose="020B0604020202020204" pitchFamily="34" charset="0"/>
                <a:buChar char="•"/>
              </a:pPr>
              <a:r>
                <a:rPr lang="fr-FR" sz="1600" dirty="0">
                  <a:solidFill>
                    <a:schemeClr val="tx1"/>
                  </a:solidFill>
                  <a:latin typeface="Arial" panose="020B0604020202020204" pitchFamily="34" charset="0"/>
                  <a:cs typeface="Arial" panose="020B0604020202020204" pitchFamily="34" charset="0"/>
                </a:rPr>
                <a:t> l’électeur accompagnateur peut introduire l’enveloppe dans l’urne </a:t>
              </a:r>
            </a:p>
            <a:p>
              <a:pPr marL="285750" indent="-285750" algn="just">
                <a:buFont typeface="Arial" panose="020B0604020202020204" pitchFamily="34" charset="0"/>
                <a:buChar char="•"/>
              </a:pPr>
              <a:r>
                <a:rPr lang="fr-FR" sz="1600" dirty="0">
                  <a:solidFill>
                    <a:schemeClr val="tx1"/>
                  </a:solidFill>
                  <a:latin typeface="Arial" panose="020B0604020202020204" pitchFamily="34" charset="0"/>
                  <a:cs typeface="Arial" panose="020B0604020202020204" pitchFamily="34" charset="0"/>
                </a:rPr>
                <a:t>signer à la place de la personne accompagnée la liste d’émargement, en ajoutant la </a:t>
              </a:r>
              <a:r>
                <a:rPr lang="fr-FR" sz="1600" dirty="0" err="1">
                  <a:solidFill>
                    <a:schemeClr val="tx1"/>
                  </a:solidFill>
                  <a:latin typeface="Arial" panose="020B0604020202020204" pitchFamily="34" charset="0"/>
                  <a:cs typeface="Arial" panose="020B0604020202020204" pitchFamily="34" charset="0"/>
                </a:rPr>
                <a:t>la</a:t>
              </a:r>
              <a:r>
                <a:rPr lang="fr-FR" sz="1600" dirty="0">
                  <a:solidFill>
                    <a:schemeClr val="tx1"/>
                  </a:solidFill>
                  <a:latin typeface="Arial" panose="020B0604020202020204" pitchFamily="34" charset="0"/>
                  <a:cs typeface="Arial" panose="020B0604020202020204" pitchFamily="34" charset="0"/>
                </a:rPr>
                <a:t> mention manuscrite suivante : « </a:t>
              </a:r>
              <a:r>
                <a:rPr lang="fr-FR" sz="1600" i="1" dirty="0">
                  <a:solidFill>
                    <a:schemeClr val="tx1"/>
                  </a:solidFill>
                  <a:latin typeface="Arial" panose="020B0604020202020204" pitchFamily="34" charset="0"/>
                  <a:cs typeface="Arial" panose="020B0604020202020204" pitchFamily="34" charset="0"/>
                </a:rPr>
                <a:t>l’électeur ne peut signer lui-même</a:t>
              </a:r>
              <a:r>
                <a:rPr lang="fr-FR" sz="1600" dirty="0">
                  <a:solidFill>
                    <a:schemeClr val="tx1"/>
                  </a:solidFill>
                  <a:latin typeface="Arial" panose="020B0604020202020204" pitchFamily="34" charset="0"/>
                  <a:cs typeface="Arial" panose="020B0604020202020204" pitchFamily="34" charset="0"/>
                </a:rPr>
                <a:t> ». </a:t>
              </a:r>
            </a:p>
          </p:txBody>
        </p:sp>
      </p:grpSp>
      <p:sp>
        <p:nvSpPr>
          <p:cNvPr id="14" name="Rectangle à coins arrondis 13"/>
          <p:cNvSpPr/>
          <p:nvPr/>
        </p:nvSpPr>
        <p:spPr>
          <a:xfrm>
            <a:off x="1136469" y="1640103"/>
            <a:ext cx="10123714" cy="4820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i="1" dirty="0">
                <a:solidFill>
                  <a:schemeClr val="tx1"/>
                </a:solidFill>
                <a:latin typeface="Arial" panose="020B0604020202020204" pitchFamily="34" charset="0"/>
                <a:cs typeface="Arial" panose="020B0604020202020204" pitchFamily="34" charset="0"/>
              </a:rPr>
              <a:t>Règles exposées dans la circulaire « Déroulement des opérations électorales lors des élections au suffrage universel direct »</a:t>
            </a:r>
          </a:p>
        </p:txBody>
      </p:sp>
      <p:pic>
        <p:nvPicPr>
          <p:cNvPr id="1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 y="260648"/>
            <a:ext cx="1293195" cy="90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772014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4298" y="365126"/>
            <a:ext cx="9433560" cy="1238878"/>
          </a:xfrm>
        </p:spPr>
        <p:txBody>
          <a:bodyPr>
            <a:normAutofit fontScale="90000"/>
          </a:bodyPr>
          <a:lstStyle/>
          <a:p>
            <a:pPr algn="ctr"/>
            <a:r>
              <a:rPr lang="fr-FR" b="1" dirty="0">
                <a:solidFill>
                  <a:schemeClr val="accent1">
                    <a:lumMod val="75000"/>
                  </a:schemeClr>
                </a:solidFill>
                <a:latin typeface="Arial" panose="020B0604020202020204" pitchFamily="34" charset="0"/>
                <a:cs typeface="Arial" panose="020B0604020202020204" pitchFamily="34" charset="0"/>
              </a:rPr>
              <a:t>3. </a:t>
            </a:r>
            <a:r>
              <a:rPr lang="fr-FR" sz="4000" b="1" dirty="0">
                <a:solidFill>
                  <a:schemeClr val="accent1">
                    <a:lumMod val="75000"/>
                  </a:schemeClr>
                </a:solidFill>
                <a:latin typeface="Arial" panose="020B0604020202020204" pitchFamily="34" charset="0"/>
                <a:cs typeface="Arial" panose="020B0604020202020204" pitchFamily="34" charset="0"/>
              </a:rPr>
              <a:t>L’accès au vote – cas particulier des majeurs en tutelle (2/2)</a:t>
            </a:r>
          </a:p>
        </p:txBody>
      </p:sp>
      <p:grpSp>
        <p:nvGrpSpPr>
          <p:cNvPr id="13" name="Groupe 12"/>
          <p:cNvGrpSpPr/>
          <p:nvPr/>
        </p:nvGrpSpPr>
        <p:grpSpPr>
          <a:xfrm>
            <a:off x="1034143" y="2426174"/>
            <a:ext cx="10123714" cy="1440428"/>
            <a:chOff x="1136469" y="1955915"/>
            <a:chExt cx="9562011" cy="936226"/>
          </a:xfrm>
        </p:grpSpPr>
        <p:sp>
          <p:nvSpPr>
            <p:cNvPr id="3" name="Rectangle 2"/>
            <p:cNvSpPr/>
            <p:nvPr/>
          </p:nvSpPr>
          <p:spPr>
            <a:xfrm>
              <a:off x="1136469" y="1955915"/>
              <a:ext cx="2416628" cy="936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Arial" panose="020B0604020202020204" pitchFamily="34" charset="0"/>
                  <a:cs typeface="Arial" panose="020B0604020202020204" pitchFamily="34" charset="0"/>
                </a:rPr>
                <a:t>Le principe : le vote personnel à l’urne</a:t>
              </a:r>
            </a:p>
          </p:txBody>
        </p:sp>
        <p:sp>
          <p:nvSpPr>
            <p:cNvPr id="4" name="Rectangle 3"/>
            <p:cNvSpPr/>
            <p:nvPr/>
          </p:nvSpPr>
          <p:spPr>
            <a:xfrm>
              <a:off x="3879669" y="1955915"/>
              <a:ext cx="6818811" cy="936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solidFill>
                    <a:schemeClr val="tx1"/>
                  </a:solidFill>
                  <a:latin typeface="Arial" panose="020B0604020202020204" pitchFamily="34" charset="0"/>
                  <a:cs typeface="Arial" panose="020B0604020202020204" pitchFamily="34" charset="0"/>
                </a:rPr>
                <a:t>Le majeur protégé qui choisit de voter à l’urne exerce personnellement son droit de vote : la personne chargée de la mesure de protection ne peut pas voter à sa place.  </a:t>
              </a:r>
            </a:p>
          </p:txBody>
        </p:sp>
      </p:grpSp>
      <p:grpSp>
        <p:nvGrpSpPr>
          <p:cNvPr id="11" name="Groupe 10"/>
          <p:cNvGrpSpPr/>
          <p:nvPr/>
        </p:nvGrpSpPr>
        <p:grpSpPr>
          <a:xfrm>
            <a:off x="1034143" y="4036423"/>
            <a:ext cx="10123714" cy="2377440"/>
            <a:chOff x="1136469" y="3344092"/>
            <a:chExt cx="9562011" cy="1072717"/>
          </a:xfrm>
        </p:grpSpPr>
        <p:sp>
          <p:nvSpPr>
            <p:cNvPr id="5" name="Rectangle 4"/>
            <p:cNvSpPr/>
            <p:nvPr/>
          </p:nvSpPr>
          <p:spPr>
            <a:xfrm>
              <a:off x="1136469" y="3344092"/>
              <a:ext cx="2416628" cy="1065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Arial" panose="020B0604020202020204" pitchFamily="34" charset="0"/>
                  <a:cs typeface="Arial" panose="020B0604020202020204" pitchFamily="34" charset="0"/>
                </a:rPr>
                <a:t>Possibilité d’être assisté en cas d’infirmité certaine</a:t>
              </a:r>
            </a:p>
          </p:txBody>
        </p:sp>
        <p:sp>
          <p:nvSpPr>
            <p:cNvPr id="6" name="Rectangle 5"/>
            <p:cNvSpPr/>
            <p:nvPr/>
          </p:nvSpPr>
          <p:spPr>
            <a:xfrm>
              <a:off x="3879669" y="3362737"/>
              <a:ext cx="6818811" cy="1054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dirty="0">
                  <a:solidFill>
                    <a:schemeClr val="tx1"/>
                  </a:solidFill>
                  <a:latin typeface="Arial" panose="020B0604020202020204" pitchFamily="34" charset="0"/>
                  <a:cs typeface="Arial" panose="020B0604020202020204" pitchFamily="34" charset="0"/>
                </a:rPr>
                <a:t>Le majeur protégé, également atteint d’infirmité certaine le mettant dans l’impossibilité d’accomplir physiquement les opérations de vote, peut se faire assister par l’électeur de son choix, à l’exception de son mandataire judiciaire et des personnes participant à leur prise en charge dans les établissements sociaux, médico-sociaux et sanitaires ou travaillant à leur service (art. L. 64 et L. 72-1 du code électoral). </a:t>
              </a:r>
            </a:p>
          </p:txBody>
        </p:sp>
      </p:grpSp>
      <p:sp>
        <p:nvSpPr>
          <p:cNvPr id="14" name="Rectangle à coins arrondis 13"/>
          <p:cNvSpPr/>
          <p:nvPr/>
        </p:nvSpPr>
        <p:spPr>
          <a:xfrm>
            <a:off x="1034143" y="1815146"/>
            <a:ext cx="10123714" cy="4820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i="1" dirty="0">
                <a:solidFill>
                  <a:schemeClr val="tx1"/>
                </a:solidFill>
                <a:latin typeface="Arial" panose="020B0604020202020204" pitchFamily="34" charset="0"/>
                <a:cs typeface="Arial" panose="020B0604020202020204" pitchFamily="34" charset="0"/>
              </a:rPr>
              <a:t>Règles exposées dans la circulaire « Déroulement des opérations électorales lors des élections au suffrage universel direct »</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 y="260648"/>
            <a:ext cx="1293195" cy="90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75348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b="1" dirty="0">
                <a:solidFill>
                  <a:schemeClr val="accent1">
                    <a:lumMod val="75000"/>
                  </a:schemeClr>
                </a:solidFill>
                <a:latin typeface="Arial" panose="020B0604020202020204" pitchFamily="34" charset="0"/>
                <a:cs typeface="Arial" panose="020B0604020202020204" pitchFamily="34" charset="0"/>
              </a:rPr>
              <a:t>4. Information des électeurs sur le site du ministère de l’intérieur</a:t>
            </a:r>
            <a:endParaRPr lang="fr-FR" sz="3600" dirty="0"/>
          </a:p>
        </p:txBody>
      </p:sp>
      <p:sp>
        <p:nvSpPr>
          <p:cNvPr id="5" name="Rectangle 4"/>
          <p:cNvSpPr/>
          <p:nvPr/>
        </p:nvSpPr>
        <p:spPr>
          <a:xfrm>
            <a:off x="642257" y="2926081"/>
            <a:ext cx="10907486" cy="21684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solidFill>
                  <a:schemeClr val="tx1"/>
                </a:solidFill>
                <a:latin typeface="Arial" panose="020B0604020202020204" pitchFamily="34" charset="0"/>
                <a:cs typeface="Arial" panose="020B0604020202020204" pitchFamily="34" charset="0"/>
              </a:rPr>
              <a:t>Lien vers la page du site du ministère de l’intérieur résumant ces informations : </a:t>
            </a:r>
            <a:r>
              <a:rPr lang="fr-FR" sz="2400" dirty="0">
                <a:latin typeface="Arial" panose="020B0604020202020204" pitchFamily="34" charset="0"/>
                <a:cs typeface="Arial" panose="020B0604020202020204" pitchFamily="34" charset="0"/>
                <a:hlinkClick r:id="rId2"/>
              </a:rPr>
              <a:t>https://www.interieur.gouv.fr/Elections/Comment-voter/Le-vote-des-personnes-handicapees</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8242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1629" y="923320"/>
            <a:ext cx="4791891" cy="1325563"/>
          </a:xfrm>
        </p:spPr>
        <p:txBody>
          <a:bodyPr>
            <a:normAutofit/>
          </a:bodyPr>
          <a:lstStyle/>
          <a:p>
            <a:pPr algn="ctr"/>
            <a:r>
              <a:rPr lang="fr-FR" sz="2800" b="1" dirty="0">
                <a:solidFill>
                  <a:schemeClr val="accent1">
                    <a:lumMod val="75000"/>
                  </a:schemeClr>
                </a:solidFill>
                <a:latin typeface="Arial" panose="020B0604020202020204" pitchFamily="34" charset="0"/>
                <a:cs typeface="Arial" panose="020B0604020202020204" pitchFamily="34" charset="0"/>
              </a:rPr>
              <a:t>5. Affiche pour faciliter l’accès au vote des personnes handicapées</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53404" y="104503"/>
            <a:ext cx="4562938" cy="6651063"/>
          </a:xfrm>
        </p:spPr>
      </p:pic>
    </p:spTree>
    <p:extLst>
      <p:ext uri="{BB962C8B-B14F-4D97-AF65-F5344CB8AC3E}">
        <p14:creationId xmlns:p14="http://schemas.microsoft.com/office/powerpoint/2010/main" val="72470016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896</Words>
  <Application>Microsoft Macintosh PowerPoint</Application>
  <PresentationFormat>Grand écran</PresentationFormat>
  <Paragraphs>47</Paragraphs>
  <Slides>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Calibri Light</vt:lpstr>
      <vt:lpstr>Thème Office</vt:lpstr>
      <vt:lpstr>Vote et handicap</vt:lpstr>
      <vt:lpstr>1. L’accès aux procurations – déplacement au domicile du mandant (1/2)</vt:lpstr>
      <vt:lpstr>1. L’accès aux procurations – le cas particulier des majeurs en tutelle (2/2)</vt:lpstr>
      <vt:lpstr>2. L’accès aux locaux</vt:lpstr>
      <vt:lpstr>3. L’accès au vote (1/2)</vt:lpstr>
      <vt:lpstr>3. L’accès au vote – cas particulier des majeurs en tutelle (2/2)</vt:lpstr>
      <vt:lpstr>4. Information des électeurs sur le site du ministère de l’intérieur</vt:lpstr>
      <vt:lpstr>5. Affiche pour faciliter l’accès au vote des personnes handicapées</vt:lpstr>
    </vt:vector>
  </TitlesOfParts>
  <Company>DSIC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BELLOC Camille</dc:creator>
  <cp:lastModifiedBy>Noémie GADDARKHAN</cp:lastModifiedBy>
  <cp:revision>35</cp:revision>
  <cp:lastPrinted>2021-05-26T17:20:17Z</cp:lastPrinted>
  <dcterms:created xsi:type="dcterms:W3CDTF">2021-05-26T11:01:40Z</dcterms:created>
  <dcterms:modified xsi:type="dcterms:W3CDTF">2021-05-31T12:26:59Z</dcterms:modified>
</cp:coreProperties>
</file>