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8"/>
  </p:notesMasterIdLst>
  <p:sldIdLst>
    <p:sldId id="263" r:id="rId2"/>
    <p:sldId id="283" r:id="rId3"/>
    <p:sldId id="284" r:id="rId4"/>
    <p:sldId id="285" r:id="rId5"/>
    <p:sldId id="281" r:id="rId6"/>
    <p:sldId id="286" r:id="rId7"/>
  </p:sldIdLst>
  <p:sldSz cx="9906000" cy="6858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TON Florence" initials="CF" lastIdx="4" clrIdx="0">
    <p:extLst>
      <p:ext uri="{19B8F6BF-5375-455C-9EA6-DF929625EA0E}">
        <p15:presenceInfo xmlns:p15="http://schemas.microsoft.com/office/powerpoint/2012/main" userId="CARTON Florenc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7"/>
  </p:normalViewPr>
  <p:slideViewPr>
    <p:cSldViewPr>
      <p:cViewPr varScale="1">
        <p:scale>
          <a:sx n="108" d="100"/>
          <a:sy n="108" d="100"/>
        </p:scale>
        <p:origin x="1504" y="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49350" y="5513192"/>
            <a:ext cx="5994443" cy="5222819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51822" cy="579966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 dirty="0">
                <a:latin typeface="Times New Roman"/>
              </a:rPr>
              <a:t> </a:t>
            </a:r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41321" y="0"/>
            <a:ext cx="3251822" cy="579966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 dirty="0">
                <a:latin typeface="Times New Roman"/>
              </a:rPr>
              <a:t> </a:t>
            </a:r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1026775"/>
            <a:ext cx="3251822" cy="579966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 dirty="0">
                <a:latin typeface="Times New Roman"/>
              </a:rPr>
              <a:t> </a:t>
            </a:r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41321" y="11026775"/>
            <a:ext cx="3251822" cy="579966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F9EBBFB5-29B8-4956-B3CE-B1C1B64D7F88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2150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1pPr>
            <a:lvl2pPr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2pPr>
            <a:lvl3pPr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3pPr>
            <a:lvl4pPr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4pPr>
            <a:lvl5pPr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9pPr>
          </a:lstStyle>
          <a:p>
            <a:fld id="{C7AD6A95-2D73-4A99-AE90-0438B990A12A}" type="slidenum">
              <a:rPr lang="fr-FR" altLang="fr-FR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</a:t>
            </a:fld>
            <a:endParaRPr lang="fr-FR" altLang="fr-FR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1200" y="754063"/>
            <a:ext cx="537527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335004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1pPr>
            <a:lvl2pPr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2pPr>
            <a:lvl3pPr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3pPr>
            <a:lvl4pPr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4pPr>
            <a:lvl5pPr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9pPr>
          </a:lstStyle>
          <a:p>
            <a:fld id="{0E3FB2F2-08A6-4EDC-942A-9CE960C94556}" type="slidenum">
              <a:rPr lang="fr-FR" altLang="fr-FR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</a:t>
            </a:fld>
            <a:endParaRPr lang="fr-FR" altLang="fr-FR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1200" y="754063"/>
            <a:ext cx="537527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365667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9pPr>
          </a:lstStyle>
          <a:p>
            <a:fld id="{A9B1BB95-4733-4DBC-B795-268F87386DDE}" type="slidenum">
              <a:rPr lang="fr-FR" altLang="fr-FR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</a:t>
            </a:fld>
            <a:endParaRPr lang="fr-FR" altLang="fr-FR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5825" y="812800"/>
            <a:ext cx="5788025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fr-FR" altLang="fr-FR" dirty="0"/>
              <a:t>21 mai si 14 mars</a:t>
            </a:r>
          </a:p>
        </p:txBody>
      </p:sp>
    </p:spTree>
    <p:extLst>
      <p:ext uri="{BB962C8B-B14F-4D97-AF65-F5344CB8AC3E}">
        <p14:creationId xmlns:p14="http://schemas.microsoft.com/office/powerpoint/2010/main" val="319635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1pPr>
            <a:lvl2pPr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2pPr>
            <a:lvl3pPr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3pPr>
            <a:lvl4pPr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4pPr>
            <a:lvl5pPr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9pPr>
          </a:lstStyle>
          <a:p>
            <a:fld id="{0E3FB2F2-08A6-4EDC-942A-9CE960C94556}" type="slidenum">
              <a:rPr lang="fr-FR" altLang="fr-FR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4</a:t>
            </a:fld>
            <a:endParaRPr lang="fr-FR" altLang="fr-FR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1200" y="754063"/>
            <a:ext cx="537527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003510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1pPr>
            <a:lvl2pPr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2pPr>
            <a:lvl3pPr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3pPr>
            <a:lvl4pPr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4pPr>
            <a:lvl5pPr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9pPr>
          </a:lstStyle>
          <a:p>
            <a:fld id="{9DC5C720-6A90-44F5-8806-3F1ADD23F738}" type="slidenum">
              <a:rPr lang="fr-FR" altLang="fr-FR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5</a:t>
            </a:fld>
            <a:endParaRPr lang="fr-FR" altLang="fr-FR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1200" y="754063"/>
            <a:ext cx="537527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583181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1pPr>
            <a:lvl2pPr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2pPr>
            <a:lvl3pPr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3pPr>
            <a:lvl4pPr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4pPr>
            <a:lvl5pPr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PingFang SC" charset="0"/>
              </a:defRPr>
            </a:lvl9pPr>
          </a:lstStyle>
          <a:p>
            <a:fld id="{C7AD6A95-2D73-4A99-AE90-0438B990A12A}" type="slidenum">
              <a:rPr lang="fr-FR" altLang="fr-FR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6</a:t>
            </a:fld>
            <a:endParaRPr lang="fr-FR" altLang="fr-FR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1200" y="754063"/>
            <a:ext cx="537527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658147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95300" y="274680"/>
            <a:ext cx="8914230" cy="114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767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95300" y="1600200"/>
            <a:ext cx="1040910" cy="215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467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95300" y="3963960"/>
            <a:ext cx="1040910" cy="215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467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95300" y="274680"/>
            <a:ext cx="8914230" cy="114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767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95300" y="1600200"/>
            <a:ext cx="507780" cy="215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467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1028820" y="1600200"/>
            <a:ext cx="507780" cy="215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467" b="0" strike="noStrike" spc="-1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1028820" y="3963960"/>
            <a:ext cx="507780" cy="215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467" b="0" strike="noStrike" spc="-1"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495300" y="3963960"/>
            <a:ext cx="507780" cy="215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467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95300" y="274680"/>
            <a:ext cx="8914230" cy="114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767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95300" y="1600200"/>
            <a:ext cx="335010" cy="215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467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847470" y="1600200"/>
            <a:ext cx="335010" cy="215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467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1199640" y="1600200"/>
            <a:ext cx="335010" cy="215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467" b="0" strike="noStrike" spc="-1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1199640" y="3963960"/>
            <a:ext cx="335010" cy="215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467" b="0" strike="noStrike" spc="-1">
              <a:latin typeface="Arial"/>
            </a:endParaRPr>
          </a:p>
        </p:txBody>
      </p:sp>
      <p:sp>
        <p:nvSpPr>
          <p:cNvPr id="75" name="PlaceHolder 6"/>
          <p:cNvSpPr>
            <a:spLocks noGrp="1"/>
          </p:cNvSpPr>
          <p:nvPr>
            <p:ph type="body"/>
          </p:nvPr>
        </p:nvSpPr>
        <p:spPr>
          <a:xfrm>
            <a:off x="847470" y="3963960"/>
            <a:ext cx="335010" cy="215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467" b="0" strike="noStrike" spc="-1">
              <a:latin typeface="Arial"/>
            </a:endParaRPr>
          </a:p>
        </p:txBody>
      </p:sp>
      <p:sp>
        <p:nvSpPr>
          <p:cNvPr id="76" name="PlaceHolder 7"/>
          <p:cNvSpPr>
            <a:spLocks noGrp="1"/>
          </p:cNvSpPr>
          <p:nvPr>
            <p:ph type="body"/>
          </p:nvPr>
        </p:nvSpPr>
        <p:spPr>
          <a:xfrm>
            <a:off x="495300" y="3963960"/>
            <a:ext cx="335010" cy="215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467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4522" y="272636"/>
            <a:ext cx="8912281" cy="1142361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48984-AC19-459E-A979-A46C877B08BF}" type="datetime1">
              <a:rPr lang="fr-FR" altLang="fr-FR" smtClean="0"/>
              <a:t>31/05/2021</a:t>
            </a:fld>
            <a:endParaRPr lang="fr-FR" altLang="fr-F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38A8B-9B62-4F8B-9231-4826C1CC2AAB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747754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FD5E-A29F-4D08-878C-9C7ED76578F2}" type="datetime1">
              <a:rPr lang="fr-FR" smtClean="0"/>
              <a:t>31/05/2021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5BB0-1A57-4D35-8814-10B987B1E87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8998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95300" y="274680"/>
            <a:ext cx="8914230" cy="114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767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95300" y="1600200"/>
            <a:ext cx="1040910" cy="4524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67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95300" y="274680"/>
            <a:ext cx="8914230" cy="114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767" b="0" strike="noStrike" spc="-1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95300" y="1600200"/>
            <a:ext cx="1040910" cy="4524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467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95300" y="274680"/>
            <a:ext cx="8914230" cy="114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767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95300" y="1600200"/>
            <a:ext cx="507780" cy="4524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467" b="0" strike="noStrike" spc="-1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1028820" y="1600200"/>
            <a:ext cx="507780" cy="4524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467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95300" y="274680"/>
            <a:ext cx="8914230" cy="114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767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495300" y="274680"/>
            <a:ext cx="8914230" cy="5294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467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95300" y="274680"/>
            <a:ext cx="8914230" cy="114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767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95300" y="1600200"/>
            <a:ext cx="507780" cy="215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467" b="0" strike="noStrike" spc="-1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95300" y="3963960"/>
            <a:ext cx="507780" cy="215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467" b="0" strike="noStrike" spc="-1"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1028820" y="1600200"/>
            <a:ext cx="507780" cy="4524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467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95300" y="274680"/>
            <a:ext cx="8914230" cy="114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767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95300" y="1600200"/>
            <a:ext cx="507780" cy="4524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467" b="0" strike="noStrike" spc="-1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1028820" y="1600200"/>
            <a:ext cx="507780" cy="215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467" b="0" strike="noStrike" spc="-1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1028820" y="3963960"/>
            <a:ext cx="507780" cy="215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467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95300" y="274680"/>
            <a:ext cx="8914230" cy="114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767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95300" y="1600200"/>
            <a:ext cx="507780" cy="215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467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1028820" y="1600200"/>
            <a:ext cx="507780" cy="215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467" b="0" strike="noStrike" spc="-1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95300" y="3963960"/>
            <a:ext cx="1040910" cy="215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467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95300" y="274680"/>
            <a:ext cx="8914230" cy="11419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95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95300" y="1600200"/>
            <a:ext cx="1040910" cy="4524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950" b="0" strike="noStrike" spc="-1">
                <a:latin typeface="Arial"/>
              </a:rPr>
              <a:t>Cliquez pour éditer le format du plan de texte</a:t>
            </a:r>
          </a:p>
          <a:p>
            <a:pPr marL="935971" lvl="1" indent="-350989">
              <a:spcBef>
                <a:spcPts val="1228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950" b="0" strike="noStrike" spc="-1">
                <a:latin typeface="Arial"/>
              </a:rPr>
              <a:t>Second niveau de plan</a:t>
            </a:r>
          </a:p>
          <a:p>
            <a:pPr marL="1403957" lvl="2" indent="-311990">
              <a:spcBef>
                <a:spcPts val="92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950" b="0" strike="noStrike" spc="-1">
                <a:latin typeface="Arial"/>
              </a:rPr>
              <a:t>Troisième niveau de plan</a:t>
            </a:r>
          </a:p>
          <a:p>
            <a:pPr marL="1871942" lvl="3" indent="-233993">
              <a:spcBef>
                <a:spcPts val="61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950" b="0" strike="noStrike" spc="-1">
                <a:latin typeface="Arial"/>
              </a:rPr>
              <a:t>Quatrième niveau de plan</a:t>
            </a:r>
          </a:p>
          <a:p>
            <a:pPr marL="2339928" lvl="4" indent="-233993">
              <a:spcBef>
                <a:spcPts val="30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950" b="0" strike="noStrike" spc="-1">
                <a:latin typeface="Arial"/>
              </a:rPr>
              <a:t>Cinquième niveau de plan</a:t>
            </a:r>
          </a:p>
          <a:p>
            <a:pPr marL="2807914" lvl="5" indent="-233993">
              <a:spcBef>
                <a:spcPts val="30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950" b="0" strike="noStrike" spc="-1">
                <a:latin typeface="Arial"/>
              </a:rPr>
              <a:t>Sixième niveau de plan</a:t>
            </a:r>
          </a:p>
          <a:p>
            <a:pPr marL="3275899" lvl="6" indent="-233993">
              <a:spcBef>
                <a:spcPts val="30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950" b="0" strike="noStrike" spc="-1">
                <a:latin typeface="Arial"/>
              </a:rPr>
              <a:t>Septième niveau de plan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1589250" y="1600200"/>
            <a:ext cx="1040910" cy="4524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950" b="0" strike="noStrike" spc="-1">
                <a:latin typeface="Arial"/>
              </a:rPr>
              <a:t>Cliquez pour éditer le format du plan de texte</a:t>
            </a:r>
          </a:p>
          <a:p>
            <a:pPr marL="935971" lvl="1" indent="-350989">
              <a:spcBef>
                <a:spcPts val="1228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950" b="0" strike="noStrike" spc="-1">
                <a:latin typeface="Arial"/>
              </a:rPr>
              <a:t>Second niveau de plan</a:t>
            </a:r>
          </a:p>
          <a:p>
            <a:pPr marL="1403957" lvl="2" indent="-311990">
              <a:spcBef>
                <a:spcPts val="92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950" b="0" strike="noStrike" spc="-1">
                <a:latin typeface="Arial"/>
              </a:rPr>
              <a:t>Troisième niveau de plan</a:t>
            </a:r>
          </a:p>
          <a:p>
            <a:pPr marL="1871942" lvl="3" indent="-233993">
              <a:spcBef>
                <a:spcPts val="61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950" b="0" strike="noStrike" spc="-1">
                <a:latin typeface="Arial"/>
              </a:rPr>
              <a:t>Quatrième niveau de plan</a:t>
            </a:r>
          </a:p>
          <a:p>
            <a:pPr marL="2339928" lvl="4" indent="-233993">
              <a:spcBef>
                <a:spcPts val="30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950" b="0" strike="noStrike" spc="-1">
                <a:latin typeface="Arial"/>
              </a:rPr>
              <a:t>Cinquième niveau de plan</a:t>
            </a:r>
          </a:p>
          <a:p>
            <a:pPr marL="2807914" lvl="5" indent="-233993">
              <a:spcBef>
                <a:spcPts val="30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950" b="0" strike="noStrike" spc="-1">
                <a:latin typeface="Arial"/>
              </a:rPr>
              <a:t>Sixième niveau de plan</a:t>
            </a:r>
          </a:p>
          <a:p>
            <a:pPr marL="3275899" lvl="6" indent="-233993">
              <a:spcBef>
                <a:spcPts val="30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95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sldNum="0" hdr="0" ftr="0" dt="0"/>
  <p:txStyles>
    <p:titleStyle/>
    <p:bodyStyle>
      <a:lvl1pPr marL="467986" indent="-350989">
        <a:spcBef>
          <a:spcPts val="1535"/>
        </a:spcBef>
        <a:buClr>
          <a:srgbClr val="000000"/>
        </a:buClr>
        <a:buSzPct val="45000"/>
        <a:buFont typeface="Wingdings" charset="2"/>
        <a:buChar char=""/>
        <a:defRPr/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youtube.com/watch?v=It-EH8MDuG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ubTitle"/>
          </p:nvPr>
        </p:nvSpPr>
        <p:spPr>
          <a:xfrm>
            <a:off x="72008" y="2132856"/>
            <a:ext cx="9849544" cy="1810272"/>
          </a:xfrm>
        </p:spPr>
        <p:txBody>
          <a:bodyPr vert="horz" lIns="74295" tIns="6989" rIns="74295" bIns="37148" rtlCol="0" anchor="ctr">
            <a:normAutofit/>
          </a:bodyPr>
          <a:lstStyle/>
          <a:p>
            <a:pPr defTabSz="441447">
              <a:lnSpc>
                <a:spcPct val="98000"/>
              </a:lnSpc>
              <a:tabLst>
                <a:tab pos="441447" algn="l"/>
                <a:tab pos="882893" algn="l"/>
                <a:tab pos="1324341" algn="l"/>
                <a:tab pos="1765787" algn="l"/>
                <a:tab pos="2207233" algn="l"/>
                <a:tab pos="2648680" algn="l"/>
                <a:tab pos="3090127" algn="l"/>
                <a:tab pos="3531573" algn="l"/>
                <a:tab pos="3973020" algn="l"/>
                <a:tab pos="4414466" algn="l"/>
                <a:tab pos="4855914" algn="l"/>
                <a:tab pos="5297360" algn="l"/>
                <a:tab pos="5738807" algn="l"/>
                <a:tab pos="6180252" algn="l"/>
                <a:tab pos="6621699" algn="l"/>
                <a:tab pos="7063146" algn="l"/>
                <a:tab pos="7504593" algn="l"/>
                <a:tab pos="7946040" algn="l"/>
                <a:tab pos="8387486" algn="l"/>
                <a:tab pos="8828933" algn="l"/>
              </a:tabLst>
              <a:defRPr/>
            </a:pPr>
            <a:r>
              <a:rPr lang="fr-FR" altLang="fr-FR" sz="2752" b="1" dirty="0">
                <a:latin typeface="Marianne" charset="0"/>
              </a:rPr>
              <a:t>Dispositif « </a:t>
            </a:r>
            <a:r>
              <a:rPr lang="fr-FR" altLang="fr-FR" sz="2752" b="1" i="1" dirty="0">
                <a:latin typeface="Marianne" charset="0"/>
              </a:rPr>
              <a:t>MaProcuration</a:t>
            </a:r>
            <a:r>
              <a:rPr lang="fr-FR" altLang="fr-FR" sz="2752" b="1" dirty="0">
                <a:latin typeface="Marianne" charset="0"/>
              </a:rPr>
              <a:t> »</a:t>
            </a:r>
          </a:p>
          <a:p>
            <a:pPr defTabSz="441447">
              <a:lnSpc>
                <a:spcPct val="98000"/>
              </a:lnSpc>
              <a:tabLst>
                <a:tab pos="441447" algn="l"/>
                <a:tab pos="882893" algn="l"/>
                <a:tab pos="1324341" algn="l"/>
                <a:tab pos="1765787" algn="l"/>
                <a:tab pos="2207233" algn="l"/>
                <a:tab pos="2648680" algn="l"/>
                <a:tab pos="3090127" algn="l"/>
                <a:tab pos="3531573" algn="l"/>
                <a:tab pos="3973020" algn="l"/>
                <a:tab pos="4414466" algn="l"/>
                <a:tab pos="4855914" algn="l"/>
                <a:tab pos="5297360" algn="l"/>
                <a:tab pos="5738807" algn="l"/>
                <a:tab pos="6180252" algn="l"/>
                <a:tab pos="6621699" algn="l"/>
                <a:tab pos="7063146" algn="l"/>
                <a:tab pos="7504593" algn="l"/>
                <a:tab pos="7946040" algn="l"/>
                <a:tab pos="8387486" algn="l"/>
                <a:tab pos="8828933" algn="l"/>
              </a:tabLst>
              <a:defRPr/>
            </a:pPr>
            <a:endParaRPr lang="fr-FR" altLang="fr-FR" sz="1462" b="1" dirty="0">
              <a:latin typeface="Marianne" charset="0"/>
            </a:endParaRPr>
          </a:p>
          <a:p>
            <a:pPr defTabSz="441447">
              <a:lnSpc>
                <a:spcPct val="98000"/>
              </a:lnSpc>
              <a:tabLst>
                <a:tab pos="441447" algn="l"/>
                <a:tab pos="882893" algn="l"/>
                <a:tab pos="1324341" algn="l"/>
                <a:tab pos="1765787" algn="l"/>
                <a:tab pos="2207233" algn="l"/>
                <a:tab pos="2648680" algn="l"/>
                <a:tab pos="3090127" algn="l"/>
                <a:tab pos="3531573" algn="l"/>
                <a:tab pos="3973020" algn="l"/>
                <a:tab pos="4414466" algn="l"/>
                <a:tab pos="4855914" algn="l"/>
                <a:tab pos="5297360" algn="l"/>
                <a:tab pos="5738807" algn="l"/>
                <a:tab pos="6180252" algn="l"/>
                <a:tab pos="6621699" algn="l"/>
                <a:tab pos="7063146" algn="l"/>
                <a:tab pos="7504593" algn="l"/>
                <a:tab pos="7946040" algn="l"/>
                <a:tab pos="8387486" algn="l"/>
                <a:tab pos="8828933" algn="l"/>
              </a:tabLst>
              <a:defRPr/>
            </a:pPr>
            <a:r>
              <a:rPr lang="fr-FR" altLang="fr-FR" sz="2358" b="1" u="sng" dirty="0">
                <a:solidFill>
                  <a:srgbClr val="0070C0"/>
                </a:solidFill>
                <a:latin typeface="Marianne" charset="0"/>
              </a:rPr>
              <a:t>1</a:t>
            </a:r>
            <a:r>
              <a:rPr lang="fr-FR" altLang="fr-FR" sz="2358" b="1" u="sng" baseline="30000" dirty="0">
                <a:solidFill>
                  <a:srgbClr val="0070C0"/>
                </a:solidFill>
                <a:latin typeface="Marianne" charset="0"/>
              </a:rPr>
              <a:t>ère</a:t>
            </a:r>
            <a:r>
              <a:rPr lang="fr-FR" altLang="fr-FR" sz="2358" b="1" u="sng" dirty="0">
                <a:solidFill>
                  <a:srgbClr val="0070C0"/>
                </a:solidFill>
                <a:latin typeface="Marianne" charset="0"/>
              </a:rPr>
              <a:t> étape</a:t>
            </a:r>
            <a:r>
              <a:rPr lang="fr-FR" altLang="fr-FR" sz="2358" b="1" dirty="0">
                <a:solidFill>
                  <a:srgbClr val="0070C0"/>
                </a:solidFill>
                <a:latin typeface="Marianne" charset="0"/>
              </a:rPr>
              <a:t> vers la dématérialisation totale des procurations de vote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260648"/>
            <a:ext cx="1293195" cy="901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" name="Espace réservé du numéro de diapositive 1"/>
          <p:cNvSpPr txBox="1">
            <a:spLocks noChangeArrowheads="1"/>
          </p:cNvSpPr>
          <p:nvPr/>
        </p:nvSpPr>
        <p:spPr>
          <a:xfrm>
            <a:off x="9345488" y="6452909"/>
            <a:ext cx="2305600" cy="382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D1A3CD-B337-4B44-8108-F60C9AD974D7}" type="slidenum">
              <a:rPr lang="fr-FR" altLang="fr-FR" sz="983" smtClean="0">
                <a:latin typeface="Arial" panose="020B0604020202020204" pitchFamily="34" charset="0"/>
                <a:cs typeface="PingFang SC" charset="0"/>
              </a:rPr>
              <a:pPr/>
              <a:t>1</a:t>
            </a:fld>
            <a:endParaRPr lang="fr-FR" altLang="fr-FR" sz="983" dirty="0">
              <a:latin typeface="Arial" panose="020B0604020202020204" pitchFamily="34" charset="0"/>
              <a:cs typeface="PingFang SC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496616" y="6019351"/>
            <a:ext cx="6416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>
                <a:solidFill>
                  <a:srgbClr val="0070C0"/>
                </a:solidFill>
              </a:rPr>
              <a:t>Présentation devant le Comité de suivi pour les élections départementales et régionales – 27 mai 2021</a:t>
            </a:r>
          </a:p>
        </p:txBody>
      </p:sp>
    </p:spTree>
    <p:extLst>
      <p:ext uri="{BB962C8B-B14F-4D97-AF65-F5344CB8AC3E}">
        <p14:creationId xmlns:p14="http://schemas.microsoft.com/office/powerpoint/2010/main" val="1643346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1492582" y="387436"/>
            <a:ext cx="8413418" cy="648072"/>
          </a:xfrm>
          <a:prstGeom prst="rect">
            <a:avLst/>
          </a:prstGeom>
          <a:noFill/>
          <a:ln>
            <a:noFill/>
          </a:ln>
        </p:spPr>
        <p:txBody>
          <a:bodyPr lIns="0" tIns="3993" rIns="0" bIns="0"/>
          <a:lstStyle>
            <a:lvl1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PingFang SC" charset="0"/>
                <a:cs typeface="+mj-cs"/>
              </a:defRPr>
            </a:lvl1pPr>
            <a:lvl2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PingFang SC" charset="0"/>
                <a:cs typeface="PingFang SC" charset="0"/>
              </a:defRPr>
            </a:lvl2pPr>
            <a:lvl3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PingFang SC" charset="0"/>
                <a:cs typeface="PingFang SC" charset="0"/>
              </a:defRPr>
            </a:lvl3pPr>
            <a:lvl4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PingFang SC" charset="0"/>
                <a:cs typeface="PingFang SC" charset="0"/>
              </a:defRPr>
            </a:lvl4pPr>
            <a:lvl5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PingFang SC" charset="0"/>
                <a:cs typeface="PingFang SC" charset="0"/>
              </a:defRPr>
            </a:lvl5pPr>
            <a:lvl6pPr marL="25146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PingFang SC" charset="0"/>
              </a:defRPr>
            </a:lvl6pPr>
            <a:lvl7pPr marL="29718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PingFang SC" charset="0"/>
              </a:defRPr>
            </a:lvl7pPr>
            <a:lvl8pPr marL="34290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PingFang SC" charset="0"/>
              </a:defRPr>
            </a:lvl8pPr>
            <a:lvl9pPr marL="38862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PingFang SC" charset="0"/>
              </a:defRPr>
            </a:lvl9pPr>
          </a:lstStyle>
          <a:p>
            <a:pPr eaLnBrk="1">
              <a:lnSpc>
                <a:spcPct val="98000"/>
              </a:lnSpc>
              <a:spcBef>
                <a:spcPts val="1400"/>
              </a:spcBef>
              <a:tabLst>
                <a:tab pos="441447" algn="l"/>
                <a:tab pos="882893" algn="l"/>
                <a:tab pos="1324341" algn="l"/>
                <a:tab pos="1765787" algn="l"/>
                <a:tab pos="2207233" algn="l"/>
                <a:tab pos="2648680" algn="l"/>
                <a:tab pos="3090127" algn="l"/>
                <a:tab pos="3531573" algn="l"/>
                <a:tab pos="3973020" algn="l"/>
                <a:tab pos="4414466" algn="l"/>
                <a:tab pos="4855914" algn="l"/>
                <a:tab pos="5297360" algn="l"/>
                <a:tab pos="5738807" algn="l"/>
                <a:tab pos="6180252" algn="l"/>
                <a:tab pos="6621699" algn="l"/>
                <a:tab pos="7063146" algn="l"/>
                <a:tab pos="7504593" algn="l"/>
                <a:tab pos="7946040" algn="l"/>
                <a:tab pos="8387486" algn="l"/>
                <a:tab pos="8828933" algn="l"/>
              </a:tabLst>
              <a:defRPr/>
            </a:pPr>
            <a:r>
              <a:rPr lang="fr-FR" altLang="fr-FR" sz="2800" b="1" i="1" dirty="0" err="1">
                <a:solidFill>
                  <a:srgbClr val="0070C0"/>
                </a:solidFill>
                <a:latin typeface="Marianne" charset="0"/>
                <a:ea typeface="+mj-ea"/>
              </a:rPr>
              <a:t>Maprocuration</a:t>
            </a:r>
            <a:r>
              <a:rPr lang="fr-FR" altLang="fr-FR" sz="2800" b="1" i="1" dirty="0">
                <a:solidFill>
                  <a:srgbClr val="0070C0"/>
                </a:solidFill>
                <a:latin typeface="Marianne" charset="0"/>
                <a:ea typeface="+mj-ea"/>
              </a:rPr>
              <a:t> </a:t>
            </a:r>
            <a:r>
              <a:rPr lang="fr-FR" altLang="fr-FR" sz="2800" b="1" dirty="0">
                <a:solidFill>
                  <a:srgbClr val="0070C0"/>
                </a:solidFill>
                <a:latin typeface="Marianne" charset="0"/>
                <a:ea typeface="+mj-ea"/>
              </a:rPr>
              <a:t>: Présentation générale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260648"/>
            <a:ext cx="1293195" cy="901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9" name="Espace réservé du numéro de diapositive 1"/>
          <p:cNvSpPr txBox="1">
            <a:spLocks noChangeArrowheads="1"/>
          </p:cNvSpPr>
          <p:nvPr/>
        </p:nvSpPr>
        <p:spPr>
          <a:xfrm>
            <a:off x="9345488" y="6452909"/>
            <a:ext cx="2305600" cy="382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D1A3CD-B337-4B44-8108-F60C9AD974D7}" type="slidenum">
              <a:rPr lang="fr-FR" altLang="fr-FR" sz="983" smtClean="0">
                <a:latin typeface="Arial" panose="020B0604020202020204" pitchFamily="34" charset="0"/>
                <a:cs typeface="PingFang SC" charset="0"/>
              </a:rPr>
              <a:pPr/>
              <a:t>2</a:t>
            </a:fld>
            <a:endParaRPr lang="fr-FR" altLang="fr-FR" sz="983" dirty="0">
              <a:latin typeface="Arial" panose="020B0604020202020204" pitchFamily="34" charset="0"/>
              <a:cs typeface="PingFang SC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16496" y="1268760"/>
            <a:ext cx="906880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/>
              <a:t>Projet initié à la demande du ministre de l’Intérieur en août 2020 et mis en service le 6 avril 2021, conformément au décret n°2021-270 du 11 mars 2021.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Le dispositif « Maprocuration » vise à simplifier la démarche d’établissement des procurations de vote. Il s’agit d’une </a:t>
            </a:r>
            <a:r>
              <a:rPr lang="fr-FR" b="1" dirty="0"/>
              <a:t>télé-procédure, complémentaire de la procédure papier,</a:t>
            </a:r>
            <a:r>
              <a:rPr lang="fr-FR" dirty="0"/>
              <a:t> qui permet de diminuer substantiellement le temps nécessaire à l’établissement des procurations de vote </a:t>
            </a:r>
            <a:r>
              <a:rPr lang="fr-FR" u="sng" dirty="0"/>
              <a:t>pour l’ensemble des acteurs</a:t>
            </a:r>
            <a:r>
              <a:rPr lang="fr-FR" dirty="0"/>
              <a:t> de la chaîne :</a:t>
            </a:r>
          </a:p>
          <a:p>
            <a:pPr algn="just"/>
            <a:endParaRPr lang="fr-FR" dirty="0"/>
          </a:p>
          <a:p>
            <a:pPr marL="800100" lvl="1" indent="-342900" algn="just">
              <a:buFont typeface="+mj-lt"/>
              <a:buAutoNum type="arabicPeriod"/>
            </a:pPr>
            <a:r>
              <a:rPr lang="fr-FR" b="1" dirty="0"/>
              <a:t>Les électeurs (47 millions)</a:t>
            </a:r>
            <a:r>
              <a:rPr lang="fr-FR" dirty="0"/>
              <a:t>, qui peuvent faire leur demande de procuration en ligne depuis leur smartphone ou leur ordinateur et être informés, par courriel, de l’évolution de instruction de leur procuration ; </a:t>
            </a:r>
          </a:p>
          <a:p>
            <a:pPr marL="800100" lvl="1" indent="-342900" algn="just">
              <a:buFont typeface="+mj-lt"/>
              <a:buAutoNum type="arabicPeriod"/>
            </a:pPr>
            <a:endParaRPr lang="fr-FR" dirty="0"/>
          </a:p>
          <a:p>
            <a:pPr marL="800100" lvl="1" indent="-342900" algn="just">
              <a:buFont typeface="+mj-lt"/>
              <a:buAutoNum type="arabicPeriod"/>
            </a:pPr>
            <a:r>
              <a:rPr lang="fr-FR" b="1" dirty="0"/>
              <a:t>Les policiers et les gendarmes (100 000) </a:t>
            </a:r>
            <a:r>
              <a:rPr lang="fr-FR" dirty="0"/>
              <a:t>dont le temps consacré à valider l’identité et le consentement des électeurs qui donnent procuration est considérablement réduit ; </a:t>
            </a:r>
          </a:p>
          <a:p>
            <a:pPr marL="800100" lvl="1" indent="-342900" algn="just">
              <a:buFont typeface="+mj-lt"/>
              <a:buAutoNum type="arabicPeriod"/>
            </a:pPr>
            <a:endParaRPr lang="fr-FR" dirty="0"/>
          </a:p>
          <a:p>
            <a:pPr marL="800100" lvl="1" indent="-342900" algn="just">
              <a:buFont typeface="+mj-lt"/>
              <a:buAutoNum type="arabicPeriod"/>
            </a:pPr>
            <a:r>
              <a:rPr lang="fr-FR" b="1" dirty="0"/>
              <a:t>Les communes (35 000) </a:t>
            </a:r>
            <a:r>
              <a:rPr lang="fr-FR" dirty="0"/>
              <a:t>dont l’instruction des procurations est simplifiée et dématérialisée.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3803651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260648"/>
            <a:ext cx="1293195" cy="901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" name="Espace réservé du numéro de diapositive 1"/>
          <p:cNvSpPr txBox="1">
            <a:spLocks noChangeArrowheads="1"/>
          </p:cNvSpPr>
          <p:nvPr/>
        </p:nvSpPr>
        <p:spPr>
          <a:xfrm>
            <a:off x="9345488" y="6452909"/>
            <a:ext cx="2305600" cy="382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D1A3CD-B337-4B44-8108-F60C9AD974D7}" type="slidenum">
              <a:rPr lang="fr-FR" altLang="fr-FR" sz="983" smtClean="0">
                <a:latin typeface="Arial" panose="020B0604020202020204" pitchFamily="34" charset="0"/>
                <a:cs typeface="PingFang SC" charset="0"/>
              </a:rPr>
              <a:pPr/>
              <a:t>3</a:t>
            </a:fld>
            <a:endParaRPr lang="fr-FR" altLang="fr-FR" sz="983" dirty="0">
              <a:latin typeface="Arial" panose="020B0604020202020204" pitchFamily="34" charset="0"/>
              <a:cs typeface="PingFang SC" charset="0"/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1856656" y="209835"/>
            <a:ext cx="7128792" cy="648072"/>
          </a:xfrm>
          <a:prstGeom prst="rect">
            <a:avLst/>
          </a:prstGeom>
          <a:noFill/>
          <a:ln>
            <a:noFill/>
          </a:ln>
        </p:spPr>
        <p:txBody>
          <a:bodyPr lIns="0" tIns="3993" rIns="0" bIns="0"/>
          <a:lstStyle>
            <a:lvl1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PingFang SC" charset="0"/>
                <a:cs typeface="+mj-cs"/>
              </a:defRPr>
            </a:lvl1pPr>
            <a:lvl2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PingFang SC" charset="0"/>
                <a:cs typeface="PingFang SC" charset="0"/>
              </a:defRPr>
            </a:lvl2pPr>
            <a:lvl3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PingFang SC" charset="0"/>
                <a:cs typeface="PingFang SC" charset="0"/>
              </a:defRPr>
            </a:lvl3pPr>
            <a:lvl4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PingFang SC" charset="0"/>
                <a:cs typeface="PingFang SC" charset="0"/>
              </a:defRPr>
            </a:lvl4pPr>
            <a:lvl5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PingFang SC" charset="0"/>
                <a:cs typeface="PingFang SC" charset="0"/>
              </a:defRPr>
            </a:lvl5pPr>
            <a:lvl6pPr marL="25146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PingFang SC" charset="0"/>
              </a:defRPr>
            </a:lvl6pPr>
            <a:lvl7pPr marL="29718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PingFang SC" charset="0"/>
              </a:defRPr>
            </a:lvl7pPr>
            <a:lvl8pPr marL="34290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PingFang SC" charset="0"/>
              </a:defRPr>
            </a:lvl8pPr>
            <a:lvl9pPr marL="38862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PingFang SC" charset="0"/>
              </a:defRPr>
            </a:lvl9pPr>
          </a:lstStyle>
          <a:p>
            <a:pPr eaLnBrk="1">
              <a:lnSpc>
                <a:spcPct val="98000"/>
              </a:lnSpc>
              <a:spcBef>
                <a:spcPts val="0"/>
              </a:spcBef>
              <a:tabLst>
                <a:tab pos="441447" algn="l"/>
                <a:tab pos="882893" algn="l"/>
                <a:tab pos="1324341" algn="l"/>
                <a:tab pos="1765787" algn="l"/>
                <a:tab pos="2207233" algn="l"/>
                <a:tab pos="2648680" algn="l"/>
                <a:tab pos="3090127" algn="l"/>
                <a:tab pos="3531573" algn="l"/>
                <a:tab pos="3973020" algn="l"/>
                <a:tab pos="4414466" algn="l"/>
                <a:tab pos="4855914" algn="l"/>
                <a:tab pos="5297360" algn="l"/>
                <a:tab pos="5738807" algn="l"/>
                <a:tab pos="6180252" algn="l"/>
                <a:tab pos="6621699" algn="l"/>
                <a:tab pos="7063146" algn="l"/>
                <a:tab pos="7504593" algn="l"/>
                <a:tab pos="7946040" algn="l"/>
                <a:tab pos="8387486" algn="l"/>
                <a:tab pos="8828933" algn="l"/>
              </a:tabLst>
              <a:defRPr/>
            </a:pPr>
            <a:r>
              <a:rPr lang="fr-FR" altLang="fr-FR" sz="2800" b="1" i="1" dirty="0" err="1">
                <a:solidFill>
                  <a:srgbClr val="0070C0"/>
                </a:solidFill>
                <a:latin typeface="Marianne" charset="0"/>
                <a:ea typeface="+mj-ea"/>
              </a:rPr>
              <a:t>Maprocuration</a:t>
            </a:r>
            <a:r>
              <a:rPr lang="fr-FR" altLang="fr-FR" sz="2800" b="1" dirty="0">
                <a:solidFill>
                  <a:srgbClr val="0070C0"/>
                </a:solidFill>
                <a:latin typeface="Marianne" charset="0"/>
                <a:ea typeface="+mj-ea"/>
              </a:rPr>
              <a:t> : </a:t>
            </a:r>
          </a:p>
          <a:p>
            <a:pPr eaLnBrk="1">
              <a:lnSpc>
                <a:spcPct val="98000"/>
              </a:lnSpc>
              <a:spcBef>
                <a:spcPts val="0"/>
              </a:spcBef>
              <a:tabLst>
                <a:tab pos="441447" algn="l"/>
                <a:tab pos="882893" algn="l"/>
                <a:tab pos="1324341" algn="l"/>
                <a:tab pos="1765787" algn="l"/>
                <a:tab pos="2207233" algn="l"/>
                <a:tab pos="2648680" algn="l"/>
                <a:tab pos="3090127" algn="l"/>
                <a:tab pos="3531573" algn="l"/>
                <a:tab pos="3973020" algn="l"/>
                <a:tab pos="4414466" algn="l"/>
                <a:tab pos="4855914" algn="l"/>
                <a:tab pos="5297360" algn="l"/>
                <a:tab pos="5738807" algn="l"/>
                <a:tab pos="6180252" algn="l"/>
                <a:tab pos="6621699" algn="l"/>
                <a:tab pos="7063146" algn="l"/>
                <a:tab pos="7504593" algn="l"/>
                <a:tab pos="7946040" algn="l"/>
                <a:tab pos="8387486" algn="l"/>
                <a:tab pos="8828933" algn="l"/>
              </a:tabLst>
              <a:defRPr/>
            </a:pPr>
            <a:r>
              <a:rPr lang="fr-FR" sz="2800" b="1" dirty="0">
                <a:solidFill>
                  <a:srgbClr val="0070C0"/>
                </a:solidFill>
              </a:rPr>
              <a:t>4 étapes pour faire sa demande en ligne</a:t>
            </a:r>
          </a:p>
          <a:p>
            <a:pPr algn="l" eaLnBrk="1">
              <a:lnSpc>
                <a:spcPct val="98000"/>
              </a:lnSpc>
              <a:spcBef>
                <a:spcPts val="1400"/>
              </a:spcBef>
              <a:tabLst>
                <a:tab pos="441447" algn="l"/>
                <a:tab pos="882893" algn="l"/>
                <a:tab pos="1324341" algn="l"/>
                <a:tab pos="1765787" algn="l"/>
                <a:tab pos="2207233" algn="l"/>
                <a:tab pos="2648680" algn="l"/>
                <a:tab pos="3090127" algn="l"/>
                <a:tab pos="3531573" algn="l"/>
                <a:tab pos="3973020" algn="l"/>
                <a:tab pos="4414466" algn="l"/>
                <a:tab pos="4855914" algn="l"/>
                <a:tab pos="5297360" algn="l"/>
                <a:tab pos="5738807" algn="l"/>
                <a:tab pos="6180252" algn="l"/>
                <a:tab pos="6621699" algn="l"/>
                <a:tab pos="7063146" algn="l"/>
                <a:tab pos="7504593" algn="l"/>
                <a:tab pos="7946040" algn="l"/>
                <a:tab pos="8387486" algn="l"/>
                <a:tab pos="8828933" algn="l"/>
              </a:tabLst>
              <a:defRPr/>
            </a:pPr>
            <a:endParaRPr lang="fr-FR" altLang="fr-FR" sz="3200" b="1" dirty="0">
              <a:solidFill>
                <a:srgbClr val="0070C0"/>
              </a:solidFill>
              <a:latin typeface="Marianne" charset="0"/>
              <a:ea typeface="+mj-ea"/>
            </a:endParaRPr>
          </a:p>
        </p:txBody>
      </p:sp>
      <p:sp>
        <p:nvSpPr>
          <p:cNvPr id="9" name="AutoShape 4" descr="Image"/>
          <p:cNvSpPr>
            <a:spLocks noChangeAspect="1" noChangeArrowheads="1"/>
          </p:cNvSpPr>
          <p:nvPr/>
        </p:nvSpPr>
        <p:spPr bwMode="auto">
          <a:xfrm>
            <a:off x="155574" y="-144463"/>
            <a:ext cx="2133129" cy="213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3" b="6207"/>
          <a:stretch/>
        </p:blipFill>
        <p:spPr>
          <a:xfrm>
            <a:off x="56456" y="1412775"/>
            <a:ext cx="2160240" cy="3456385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6"/>
          <a:stretch/>
        </p:blipFill>
        <p:spPr>
          <a:xfrm>
            <a:off x="2559434" y="1412776"/>
            <a:ext cx="2132028" cy="363123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0"/>
          <a:stretch/>
        </p:blipFill>
        <p:spPr>
          <a:xfrm>
            <a:off x="5077635" y="1340768"/>
            <a:ext cx="2066964" cy="3559222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03"/>
          <a:stretch/>
        </p:blipFill>
        <p:spPr>
          <a:xfrm>
            <a:off x="7629918" y="1340768"/>
            <a:ext cx="2075610" cy="3545957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-231576" y="4941168"/>
            <a:ext cx="3296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0070C0"/>
                </a:solidFill>
              </a:rPr>
              <a:t>Et ensuite …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6456" y="5402833"/>
            <a:ext cx="98495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Une référence à 6 caractères (XX11X1) est envoyée par courriel à l’usager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>
                <a:solidFill>
                  <a:srgbClr val="0070C0"/>
                </a:solidFill>
                <a:sym typeface="Wingdings" panose="05000000000000000000" pitchFamily="2" charset="2"/>
              </a:rPr>
              <a:t> </a:t>
            </a:r>
            <a:r>
              <a:rPr lang="fr-FR" sz="1400" i="1" dirty="0">
                <a:solidFill>
                  <a:srgbClr val="0070C0"/>
                </a:solidFill>
                <a:sym typeface="Wingdings" panose="05000000000000000000" pitchFamily="2" charset="2"/>
              </a:rPr>
              <a:t>envoi courriel</a:t>
            </a:r>
            <a:endParaRPr lang="fr-FR" sz="1400" i="1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L’usager se présente au commissariat ou à la gendarmerie avec cette référence et une pièce d’identité pour faire valider sa demande de procuration. </a:t>
            </a:r>
            <a:r>
              <a:rPr lang="fr-FR" dirty="0">
                <a:solidFill>
                  <a:srgbClr val="0070C0"/>
                </a:solidFill>
                <a:sym typeface="Wingdings" panose="05000000000000000000" pitchFamily="2" charset="2"/>
              </a:rPr>
              <a:t> </a:t>
            </a:r>
            <a:r>
              <a:rPr lang="fr-FR" sz="1400" i="1" dirty="0">
                <a:solidFill>
                  <a:srgbClr val="0070C0"/>
                </a:solidFill>
                <a:sym typeface="Wingdings" panose="05000000000000000000" pitchFamily="2" charset="2"/>
              </a:rPr>
              <a:t>envoi courriel</a:t>
            </a:r>
            <a:endParaRPr lang="fr-FR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La procuration est transmise automatiquement à la commune d’inscription de l’usager pour prise en compte </a:t>
            </a:r>
            <a:r>
              <a:rPr lang="fr-FR" dirty="0">
                <a:solidFill>
                  <a:srgbClr val="0070C0"/>
                </a:solidFill>
                <a:sym typeface="Wingdings" panose="05000000000000000000" pitchFamily="2" charset="2"/>
              </a:rPr>
              <a:t> </a:t>
            </a:r>
            <a:r>
              <a:rPr lang="fr-FR" sz="1400" i="1" dirty="0">
                <a:solidFill>
                  <a:srgbClr val="0070C0"/>
                </a:solidFill>
                <a:sym typeface="Wingdings" panose="05000000000000000000" pitchFamily="2" charset="2"/>
              </a:rPr>
              <a:t>envoi courriel</a:t>
            </a:r>
            <a:endParaRPr lang="fr-FR" sz="14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2746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1784648" y="378905"/>
            <a:ext cx="7776864" cy="648072"/>
          </a:xfrm>
          <a:prstGeom prst="rect">
            <a:avLst/>
          </a:prstGeom>
          <a:noFill/>
          <a:ln>
            <a:noFill/>
          </a:ln>
        </p:spPr>
        <p:txBody>
          <a:bodyPr lIns="0" tIns="3993" rIns="0" bIns="0"/>
          <a:lstStyle>
            <a:lvl1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PingFang SC" charset="0"/>
                <a:cs typeface="+mj-cs"/>
              </a:defRPr>
            </a:lvl1pPr>
            <a:lvl2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PingFang SC" charset="0"/>
                <a:cs typeface="PingFang SC" charset="0"/>
              </a:defRPr>
            </a:lvl2pPr>
            <a:lvl3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PingFang SC" charset="0"/>
                <a:cs typeface="PingFang SC" charset="0"/>
              </a:defRPr>
            </a:lvl3pPr>
            <a:lvl4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PingFang SC" charset="0"/>
                <a:cs typeface="PingFang SC" charset="0"/>
              </a:defRPr>
            </a:lvl4pPr>
            <a:lvl5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PingFang SC" charset="0"/>
                <a:cs typeface="PingFang SC" charset="0"/>
              </a:defRPr>
            </a:lvl5pPr>
            <a:lvl6pPr marL="25146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PingFang SC" charset="0"/>
              </a:defRPr>
            </a:lvl6pPr>
            <a:lvl7pPr marL="29718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PingFang SC" charset="0"/>
              </a:defRPr>
            </a:lvl7pPr>
            <a:lvl8pPr marL="34290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PingFang SC" charset="0"/>
              </a:defRPr>
            </a:lvl8pPr>
            <a:lvl9pPr marL="38862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PingFang SC" charset="0"/>
              </a:defRPr>
            </a:lvl9pPr>
          </a:lstStyle>
          <a:p>
            <a:pPr eaLnBrk="1">
              <a:lnSpc>
                <a:spcPct val="98000"/>
              </a:lnSpc>
              <a:spcBef>
                <a:spcPts val="1400"/>
              </a:spcBef>
              <a:tabLst>
                <a:tab pos="441447" algn="l"/>
                <a:tab pos="882893" algn="l"/>
                <a:tab pos="1324341" algn="l"/>
                <a:tab pos="1765787" algn="l"/>
                <a:tab pos="2207233" algn="l"/>
                <a:tab pos="2648680" algn="l"/>
                <a:tab pos="3090127" algn="l"/>
                <a:tab pos="3531573" algn="l"/>
                <a:tab pos="3973020" algn="l"/>
                <a:tab pos="4414466" algn="l"/>
                <a:tab pos="4855914" algn="l"/>
                <a:tab pos="5297360" algn="l"/>
                <a:tab pos="5738807" algn="l"/>
                <a:tab pos="6180252" algn="l"/>
                <a:tab pos="6621699" algn="l"/>
                <a:tab pos="7063146" algn="l"/>
                <a:tab pos="7504593" algn="l"/>
                <a:tab pos="7946040" algn="l"/>
                <a:tab pos="8387486" algn="l"/>
                <a:tab pos="8828933" algn="l"/>
              </a:tabLst>
              <a:defRPr/>
            </a:pPr>
            <a:r>
              <a:rPr lang="fr-FR" altLang="fr-FR" sz="2800" b="1" dirty="0">
                <a:solidFill>
                  <a:srgbClr val="0070C0"/>
                </a:solidFill>
                <a:latin typeface="Marianne" charset="0"/>
                <a:ea typeface="+mj-ea"/>
              </a:rPr>
              <a:t>Une montée en puissance progressive </a:t>
            </a:r>
          </a:p>
          <a:p>
            <a:pPr eaLnBrk="1">
              <a:lnSpc>
                <a:spcPct val="100000"/>
              </a:lnSpc>
              <a:spcBef>
                <a:spcPts val="0"/>
              </a:spcBef>
              <a:tabLst>
                <a:tab pos="441447" algn="l"/>
                <a:tab pos="882893" algn="l"/>
                <a:tab pos="1324341" algn="l"/>
                <a:tab pos="1765787" algn="l"/>
                <a:tab pos="2207233" algn="l"/>
                <a:tab pos="2648680" algn="l"/>
                <a:tab pos="3090127" algn="l"/>
                <a:tab pos="3531573" algn="l"/>
                <a:tab pos="3973020" algn="l"/>
                <a:tab pos="4414466" algn="l"/>
                <a:tab pos="4855914" algn="l"/>
                <a:tab pos="5297360" algn="l"/>
                <a:tab pos="5738807" algn="l"/>
                <a:tab pos="6180252" algn="l"/>
                <a:tab pos="6621699" algn="l"/>
                <a:tab pos="7063146" algn="l"/>
                <a:tab pos="7504593" algn="l"/>
                <a:tab pos="7946040" algn="l"/>
                <a:tab pos="8387486" algn="l"/>
                <a:tab pos="8828933" algn="l"/>
              </a:tabLst>
              <a:defRPr/>
            </a:pPr>
            <a:r>
              <a:rPr lang="fr-FR" altLang="fr-FR" sz="2800" b="1" dirty="0">
                <a:solidFill>
                  <a:srgbClr val="0070C0"/>
                </a:solidFill>
                <a:latin typeface="Marianne" charset="0"/>
                <a:ea typeface="+mj-ea"/>
              </a:rPr>
              <a:t>depuis le 6 avril 2021</a:t>
            </a:r>
          </a:p>
        </p:txBody>
      </p:sp>
      <p:sp>
        <p:nvSpPr>
          <p:cNvPr id="2" name="Rectangle 1"/>
          <p:cNvSpPr/>
          <p:nvPr/>
        </p:nvSpPr>
        <p:spPr>
          <a:xfrm>
            <a:off x="397472" y="2173131"/>
            <a:ext cx="6624736" cy="4330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769" b="1" dirty="0">
                <a:ea typeface="PingFang SC"/>
                <a:cs typeface="PingFang SC"/>
              </a:rPr>
              <a:t>Eléments statistiques (cumul du 6 avril au 25 mai 2021)</a:t>
            </a:r>
          </a:p>
          <a:p>
            <a:pPr>
              <a:defRPr/>
            </a:pPr>
            <a:endParaRPr lang="fr-FR" sz="1769" b="1" dirty="0">
              <a:ea typeface="PingFang SC"/>
              <a:cs typeface="PingFang SC"/>
            </a:endParaRPr>
          </a:p>
          <a:p>
            <a:pPr marL="357188" lvl="1" indent="-265113">
              <a:spcAft>
                <a:spcPts val="600"/>
              </a:spcAft>
              <a:buFontTx/>
              <a:buChar char="-"/>
              <a:defRPr/>
            </a:pPr>
            <a:r>
              <a:rPr lang="fr-FR" dirty="0"/>
              <a:t>120 733 visites sur le site </a:t>
            </a:r>
            <a:r>
              <a:rPr lang="fr-FR" i="1" dirty="0"/>
              <a:t>maprocuration.gouv.fr</a:t>
            </a:r>
          </a:p>
          <a:p>
            <a:pPr marL="357188" lvl="1" indent="-265113">
              <a:spcAft>
                <a:spcPts val="600"/>
              </a:spcAft>
              <a:buFontTx/>
              <a:buChar char="-"/>
              <a:defRPr/>
            </a:pPr>
            <a:r>
              <a:rPr lang="fr-FR" dirty="0"/>
              <a:t>25 976 </a:t>
            </a:r>
            <a:r>
              <a:rPr lang="fr-FR" altLang="fr-FR" dirty="0"/>
              <a:t>demandes de procurations effectuées </a:t>
            </a:r>
          </a:p>
          <a:p>
            <a:pPr marL="357188" lvl="1" indent="-265113">
              <a:spcAft>
                <a:spcPts val="600"/>
              </a:spcAft>
              <a:buFontTx/>
              <a:buChar char="-"/>
              <a:defRPr/>
            </a:pPr>
            <a:r>
              <a:rPr lang="fr-FR" dirty="0"/>
              <a:t>12 347 demandes validées par des OPJ/APJ, suite au passage de l'électeur dans un commissariat ou une brigade de gendarmerie</a:t>
            </a:r>
          </a:p>
          <a:p>
            <a:pPr marL="357188" lvl="1" indent="-265113">
              <a:spcAft>
                <a:spcPts val="600"/>
              </a:spcAft>
              <a:buFontTx/>
              <a:buChar char="-"/>
              <a:defRPr/>
            </a:pPr>
            <a:r>
              <a:rPr lang="fr-FR" dirty="0"/>
              <a:t>8 190 </a:t>
            </a:r>
            <a:r>
              <a:rPr lang="fr-FR" altLang="fr-FR" dirty="0"/>
              <a:t>procurations traitées par les mairies</a:t>
            </a:r>
          </a:p>
          <a:p>
            <a:pPr marL="357188" lvl="1" indent="-265113">
              <a:spcAft>
                <a:spcPts val="600"/>
              </a:spcAft>
              <a:buFontTx/>
              <a:buChar char="-"/>
              <a:defRPr/>
            </a:pPr>
            <a:r>
              <a:rPr lang="fr-FR" dirty="0"/>
              <a:t>98,58 </a:t>
            </a:r>
            <a:r>
              <a:rPr lang="fr-FR" altLang="fr-FR" dirty="0"/>
              <a:t>% des communes ont un compte créé</a:t>
            </a:r>
          </a:p>
          <a:p>
            <a:pPr marL="357188" lvl="1" indent="-265113">
              <a:spcAft>
                <a:spcPts val="600"/>
              </a:spcAft>
              <a:buFontTx/>
              <a:buChar char="-"/>
              <a:defRPr/>
            </a:pPr>
            <a:r>
              <a:rPr lang="fr-FR" altLang="fr-FR" dirty="0"/>
              <a:t>Démarche notée 9,5 / 10 (Observatoire de la qualité des démarches en ligne – 1 616 avis)</a:t>
            </a:r>
          </a:p>
          <a:p>
            <a:endParaRPr lang="fr-FR" sz="1600" b="1" dirty="0">
              <a:ea typeface="PingFang SC"/>
              <a:cs typeface="PingFang SC"/>
            </a:endParaRPr>
          </a:p>
          <a:p>
            <a:endParaRPr lang="fr-FR" sz="1600" dirty="0">
              <a:ea typeface="PingFang SC"/>
              <a:cs typeface="PingFang SC"/>
            </a:endParaRPr>
          </a:p>
          <a:p>
            <a:endParaRPr lang="fr-FR" sz="1600" dirty="0">
              <a:ea typeface="PingFang SC"/>
              <a:cs typeface="PingFang SC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260648"/>
            <a:ext cx="1293195" cy="901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9" name="Espace réservé du numéro de diapositive 1"/>
          <p:cNvSpPr txBox="1">
            <a:spLocks noChangeArrowheads="1"/>
          </p:cNvSpPr>
          <p:nvPr/>
        </p:nvSpPr>
        <p:spPr>
          <a:xfrm>
            <a:off x="9345488" y="6452909"/>
            <a:ext cx="2305600" cy="382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D1A3CD-B337-4B44-8108-F60C9AD974D7}" type="slidenum">
              <a:rPr lang="fr-FR" altLang="fr-FR" sz="983" smtClean="0">
                <a:latin typeface="Arial" panose="020B0604020202020204" pitchFamily="34" charset="0"/>
                <a:cs typeface="PingFang SC" charset="0"/>
              </a:rPr>
              <a:pPr/>
              <a:t>4</a:t>
            </a:fld>
            <a:endParaRPr lang="fr-FR" altLang="fr-FR" sz="983" dirty="0">
              <a:latin typeface="Arial" panose="020B0604020202020204" pitchFamily="34" charset="0"/>
              <a:cs typeface="PingFang SC" charset="0"/>
            </a:endParaRPr>
          </a:p>
        </p:txBody>
      </p:sp>
      <p:pic>
        <p:nvPicPr>
          <p:cNvPr id="6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1232" y="1988840"/>
            <a:ext cx="2735263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416496" y="1484784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b="1" dirty="0">
                <a:ea typeface="PingFang SC"/>
                <a:cs typeface="PingFang SC"/>
              </a:rPr>
              <a:t>Une campagne de communication grand public </a:t>
            </a:r>
            <a:r>
              <a:rPr lang="fr-FR" dirty="0">
                <a:ea typeface="PingFang SC"/>
                <a:cs typeface="PingFang SC"/>
              </a:rPr>
              <a:t>a débuté la semaine du 17 mai</a:t>
            </a:r>
          </a:p>
        </p:txBody>
      </p:sp>
    </p:spTree>
    <p:extLst>
      <p:ext uri="{BB962C8B-B14F-4D97-AF65-F5344CB8AC3E}">
        <p14:creationId xmlns:p14="http://schemas.microsoft.com/office/powerpoint/2010/main" val="34154436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144688" y="406194"/>
            <a:ext cx="7056784" cy="761982"/>
          </a:xfrm>
          <a:prstGeom prst="rect">
            <a:avLst/>
          </a:prstGeom>
          <a:noFill/>
          <a:ln>
            <a:noFill/>
          </a:ln>
        </p:spPr>
        <p:txBody>
          <a:bodyPr lIns="0" tIns="3993" rIns="0" bIns="0"/>
          <a:lstStyle>
            <a:lvl1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PingFang SC" charset="0"/>
                <a:cs typeface="+mj-cs"/>
              </a:defRPr>
            </a:lvl1pPr>
            <a:lvl2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PingFang SC" charset="0"/>
                <a:cs typeface="PingFang SC" charset="0"/>
              </a:defRPr>
            </a:lvl2pPr>
            <a:lvl3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PingFang SC" charset="0"/>
                <a:cs typeface="PingFang SC" charset="0"/>
              </a:defRPr>
            </a:lvl3pPr>
            <a:lvl4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PingFang SC" charset="0"/>
                <a:cs typeface="PingFang SC" charset="0"/>
              </a:defRPr>
            </a:lvl4pPr>
            <a:lvl5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PingFang SC" charset="0"/>
                <a:cs typeface="PingFang SC" charset="0"/>
              </a:defRPr>
            </a:lvl5pPr>
            <a:lvl6pPr marL="25146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PingFang SC" charset="0"/>
              </a:defRPr>
            </a:lvl6pPr>
            <a:lvl7pPr marL="29718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PingFang SC" charset="0"/>
              </a:defRPr>
            </a:lvl7pPr>
            <a:lvl8pPr marL="34290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PingFang SC" charset="0"/>
              </a:defRPr>
            </a:lvl8pPr>
            <a:lvl9pPr marL="38862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PingFang SC" charset="0"/>
              </a:defRPr>
            </a:lvl9pPr>
          </a:lstStyle>
          <a:p>
            <a:pPr algn="l" eaLnBrk="1">
              <a:lnSpc>
                <a:spcPct val="98000"/>
              </a:lnSpc>
              <a:spcBef>
                <a:spcPts val="1400"/>
              </a:spcBef>
              <a:tabLst>
                <a:tab pos="441447" algn="l"/>
                <a:tab pos="882893" algn="l"/>
                <a:tab pos="1324341" algn="l"/>
                <a:tab pos="1765787" algn="l"/>
                <a:tab pos="2207233" algn="l"/>
                <a:tab pos="2648680" algn="l"/>
                <a:tab pos="3090127" algn="l"/>
                <a:tab pos="3531573" algn="l"/>
                <a:tab pos="3973020" algn="l"/>
                <a:tab pos="4414466" algn="l"/>
                <a:tab pos="4855914" algn="l"/>
                <a:tab pos="5297360" algn="l"/>
                <a:tab pos="5738807" algn="l"/>
                <a:tab pos="6180252" algn="l"/>
                <a:tab pos="6621699" algn="l"/>
                <a:tab pos="7063146" algn="l"/>
                <a:tab pos="7504593" algn="l"/>
                <a:tab pos="7946040" algn="l"/>
                <a:tab pos="8387486" algn="l"/>
                <a:tab pos="8828933" algn="l"/>
              </a:tabLst>
              <a:defRPr/>
            </a:pPr>
            <a:r>
              <a:rPr lang="fr-FR" sz="2400" b="1" dirty="0">
                <a:solidFill>
                  <a:srgbClr val="0070C0"/>
                </a:solidFill>
              </a:rPr>
              <a:t>Les évolutions envisagées à compter de 2022</a:t>
            </a:r>
            <a:endParaRPr lang="fr-FR" altLang="fr-FR" sz="2400" b="1" dirty="0">
              <a:solidFill>
                <a:srgbClr val="0070C0"/>
              </a:solidFill>
              <a:latin typeface="+mn-lt"/>
              <a:ea typeface="+mj-ea"/>
            </a:endParaRPr>
          </a:p>
        </p:txBody>
      </p:sp>
      <p:sp>
        <p:nvSpPr>
          <p:cNvPr id="9222" name="ZoneTexte 3"/>
          <p:cNvSpPr txBox="1">
            <a:spLocks noChangeArrowheads="1"/>
          </p:cNvSpPr>
          <p:nvPr/>
        </p:nvSpPr>
        <p:spPr bwMode="auto">
          <a:xfrm>
            <a:off x="48124" y="2493477"/>
            <a:ext cx="1132520" cy="36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altLang="fr-FR" sz="1769" b="1" dirty="0">
                <a:solidFill>
                  <a:srgbClr val="0070C0"/>
                </a:solidFill>
              </a:rPr>
              <a:t>Phase 1</a:t>
            </a:r>
          </a:p>
        </p:txBody>
      </p:sp>
      <p:sp>
        <p:nvSpPr>
          <p:cNvPr id="9223" name="Accolade ouvrante 4"/>
          <p:cNvSpPr>
            <a:spLocks/>
          </p:cNvSpPr>
          <p:nvPr/>
        </p:nvSpPr>
        <p:spPr bwMode="auto">
          <a:xfrm>
            <a:off x="1170811" y="1234161"/>
            <a:ext cx="352548" cy="2899938"/>
          </a:xfrm>
          <a:prstGeom prst="leftBrace">
            <a:avLst>
              <a:gd name="adj1" fmla="val 8378"/>
              <a:gd name="adj2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 sz="1769" dirty="0"/>
          </a:p>
        </p:txBody>
      </p:sp>
      <p:sp>
        <p:nvSpPr>
          <p:cNvPr id="9224" name="ZoneTexte 9"/>
          <p:cNvSpPr txBox="1">
            <a:spLocks noChangeArrowheads="1"/>
          </p:cNvSpPr>
          <p:nvPr/>
        </p:nvSpPr>
        <p:spPr bwMode="auto">
          <a:xfrm>
            <a:off x="48124" y="4368389"/>
            <a:ext cx="1132520" cy="36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altLang="fr-FR" sz="1769" b="1" dirty="0">
                <a:solidFill>
                  <a:srgbClr val="0070C0"/>
                </a:solidFill>
              </a:rPr>
              <a:t>Phase 2</a:t>
            </a:r>
          </a:p>
        </p:txBody>
      </p:sp>
      <p:sp>
        <p:nvSpPr>
          <p:cNvPr id="9225" name="ZoneTexte 10"/>
          <p:cNvSpPr txBox="1">
            <a:spLocks noChangeArrowheads="1"/>
          </p:cNvSpPr>
          <p:nvPr/>
        </p:nvSpPr>
        <p:spPr bwMode="auto">
          <a:xfrm>
            <a:off x="95335" y="5932859"/>
            <a:ext cx="1132520" cy="36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altLang="fr-FR" sz="1769" b="1" dirty="0">
                <a:solidFill>
                  <a:srgbClr val="0070C0"/>
                </a:solidFill>
              </a:rPr>
              <a:t>Phase 3</a:t>
            </a:r>
          </a:p>
        </p:txBody>
      </p:sp>
      <p:sp>
        <p:nvSpPr>
          <p:cNvPr id="9226" name="ZoneTexte 5"/>
          <p:cNvSpPr txBox="1">
            <a:spLocks noChangeArrowheads="1"/>
          </p:cNvSpPr>
          <p:nvPr/>
        </p:nvSpPr>
        <p:spPr bwMode="auto">
          <a:xfrm>
            <a:off x="1227855" y="4320756"/>
            <a:ext cx="7784128" cy="1362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altLang="fr-FR" sz="1376" dirty="0"/>
              <a:t>Même fonctionnement que dans la phase 1 pour le citoyen et les forces de l’ordre. </a:t>
            </a:r>
          </a:p>
          <a:p>
            <a:r>
              <a:rPr lang="fr-FR" altLang="fr-FR" sz="1376" dirty="0"/>
              <a:t>Un raccordement direct au répertoire électoral unique (REU) permettra de rendre automatiques les contrôles actuellement effectués par les mairies</a:t>
            </a:r>
            <a:r>
              <a:rPr lang="fr-FR" altLang="fr-FR" sz="1376" b="1" dirty="0"/>
              <a:t>. Le portail « Mairie » sera supprimé. </a:t>
            </a:r>
          </a:p>
          <a:p>
            <a:r>
              <a:rPr lang="fr-FR" altLang="fr-FR" sz="1376" b="1" dirty="0"/>
              <a:t>La fonction « résiliation des procurations » sera également développée.</a:t>
            </a:r>
          </a:p>
          <a:p>
            <a:r>
              <a:rPr lang="fr-FR" altLang="fr-FR" sz="1376" dirty="0"/>
              <a:t>Les échanges sont également en cours avec le Ministère de l’Europe et des affaires étrangères pour </a:t>
            </a:r>
            <a:r>
              <a:rPr lang="fr-FR" altLang="fr-FR" sz="1376" b="1" dirty="0"/>
              <a:t>rendre la </a:t>
            </a:r>
            <a:r>
              <a:rPr lang="fr-FR" altLang="fr-FR" sz="1376" b="1" dirty="0" err="1"/>
              <a:t>téléprocédure</a:t>
            </a:r>
            <a:r>
              <a:rPr lang="fr-FR" altLang="fr-FR" sz="1376" b="1" dirty="0"/>
              <a:t> accessible aux Français de l’étranger et aux consulats.</a:t>
            </a:r>
          </a:p>
        </p:txBody>
      </p:sp>
      <p:cxnSp>
        <p:nvCxnSpPr>
          <p:cNvPr id="9227" name="Connecteur droit 11"/>
          <p:cNvCxnSpPr>
            <a:cxnSpLocks noChangeShapeType="1"/>
          </p:cNvCxnSpPr>
          <p:nvPr/>
        </p:nvCxnSpPr>
        <p:spPr bwMode="auto">
          <a:xfrm>
            <a:off x="2432720" y="4221088"/>
            <a:ext cx="4316369" cy="0"/>
          </a:xfrm>
          <a:prstGeom prst="line">
            <a:avLst/>
          </a:prstGeom>
          <a:noFill/>
          <a:ln w="19050" algn="ctr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8" name="Connecteur droit 14"/>
          <p:cNvCxnSpPr>
            <a:cxnSpLocks noChangeShapeType="1"/>
          </p:cNvCxnSpPr>
          <p:nvPr/>
        </p:nvCxnSpPr>
        <p:spPr bwMode="auto">
          <a:xfrm>
            <a:off x="2576736" y="5783105"/>
            <a:ext cx="4316369" cy="0"/>
          </a:xfrm>
          <a:prstGeom prst="line">
            <a:avLst/>
          </a:prstGeom>
          <a:noFill/>
          <a:ln w="19050" algn="ctr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29" name="ZoneTexte 15"/>
          <p:cNvSpPr txBox="1">
            <a:spLocks noChangeArrowheads="1"/>
          </p:cNvSpPr>
          <p:nvPr/>
        </p:nvSpPr>
        <p:spPr bwMode="auto">
          <a:xfrm>
            <a:off x="1227855" y="5899399"/>
            <a:ext cx="7784128" cy="515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altLang="fr-FR" sz="1376" dirty="0"/>
              <a:t>L’identification numérique de niveau élevé remplacera le contrôle opéré par l’OPJ/APJ : </a:t>
            </a:r>
            <a:r>
              <a:rPr lang="fr-FR" altLang="fr-FR" sz="1376" b="1" dirty="0"/>
              <a:t>la procédure sera entièrement dématérialisée. Le portail « FSI » sera supprimé.</a:t>
            </a:r>
            <a:endParaRPr lang="fr-FR" altLang="fr-FR" sz="1081" b="1" dirty="0"/>
          </a:p>
        </p:txBody>
      </p:sp>
      <p:sp>
        <p:nvSpPr>
          <p:cNvPr id="9231" name="Ellipse 19"/>
          <p:cNvSpPr>
            <a:spLocks noChangeArrowheads="1"/>
          </p:cNvSpPr>
          <p:nvPr/>
        </p:nvSpPr>
        <p:spPr bwMode="auto">
          <a:xfrm>
            <a:off x="8942622" y="4537922"/>
            <a:ext cx="784653" cy="566259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fr-FR" altLang="fr-FR" sz="1179" b="1" dirty="0">
                <a:solidFill>
                  <a:schemeClr val="bg1"/>
                </a:solidFill>
              </a:rPr>
              <a:t>T1</a:t>
            </a:r>
            <a:r>
              <a:rPr lang="fr-FR" altLang="fr-FR" sz="1179" b="1" dirty="0"/>
              <a:t> </a:t>
            </a:r>
            <a:r>
              <a:rPr lang="fr-FR" altLang="fr-FR" sz="1179" b="1" dirty="0">
                <a:solidFill>
                  <a:schemeClr val="bg1"/>
                </a:solidFill>
              </a:rPr>
              <a:t>2022</a:t>
            </a:r>
          </a:p>
        </p:txBody>
      </p:sp>
      <p:sp>
        <p:nvSpPr>
          <p:cNvPr id="9232" name="Ellipse 20"/>
          <p:cNvSpPr>
            <a:spLocks noChangeArrowheads="1"/>
          </p:cNvSpPr>
          <p:nvPr/>
        </p:nvSpPr>
        <p:spPr bwMode="auto">
          <a:xfrm>
            <a:off x="8942622" y="5832021"/>
            <a:ext cx="784653" cy="566261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fr-FR" altLang="fr-FR" sz="1179" b="1" dirty="0">
                <a:solidFill>
                  <a:schemeClr val="bg1"/>
                </a:solidFill>
              </a:rPr>
              <a:t>2023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fr-FR" altLang="fr-FR" sz="1179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7461650" y="1766099"/>
            <a:ext cx="2315885" cy="1014573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572" dirty="0">
                <a:ea typeface="PingFang SC"/>
                <a:cs typeface="PingFang SC"/>
                <a:sym typeface="Wingdings" panose="05000000000000000000" pitchFamily="2" charset="2"/>
              </a:rPr>
              <a:t> </a:t>
            </a:r>
            <a:r>
              <a:rPr lang="fr-FR" sz="884" dirty="0">
                <a:ea typeface="PingFang SC"/>
                <a:cs typeface="PingFang SC"/>
              </a:rPr>
              <a:t>Le SI « MaProcuration » s’appuie   </a:t>
            </a:r>
          </a:p>
          <a:p>
            <a:pPr>
              <a:defRPr/>
            </a:pPr>
            <a:r>
              <a:rPr lang="fr-FR" sz="884" dirty="0">
                <a:ea typeface="PingFang SC"/>
                <a:cs typeface="PingFang SC"/>
              </a:rPr>
              <a:t>     sur 3 portails distincts :</a:t>
            </a:r>
          </a:p>
          <a:p>
            <a:pPr marL="280779">
              <a:buFontTx/>
              <a:buChar char="-"/>
              <a:defRPr/>
            </a:pPr>
            <a:r>
              <a:rPr lang="fr-FR" sz="884" dirty="0">
                <a:ea typeface="PingFang SC"/>
                <a:cs typeface="PingFang SC"/>
              </a:rPr>
              <a:t>Portail citoyen</a:t>
            </a:r>
          </a:p>
          <a:p>
            <a:pPr marL="280779">
              <a:buFontTx/>
              <a:buChar char="-"/>
              <a:defRPr/>
            </a:pPr>
            <a:r>
              <a:rPr lang="fr-FR" sz="884" dirty="0">
                <a:ea typeface="PingFang SC"/>
                <a:cs typeface="PingFang SC"/>
              </a:rPr>
              <a:t>Portail FSI (forces de sécurité intérieure)</a:t>
            </a:r>
          </a:p>
          <a:p>
            <a:pPr marL="280779">
              <a:buFontTx/>
              <a:buChar char="-"/>
              <a:defRPr/>
            </a:pPr>
            <a:r>
              <a:rPr lang="fr-FR" sz="884" dirty="0">
                <a:ea typeface="PingFang SC"/>
                <a:cs typeface="PingFang SC"/>
              </a:rPr>
              <a:t>Portail mairie 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251121"/>
            <a:ext cx="1293195" cy="901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9" name="Espace réservé du numéro de diapositive 1"/>
          <p:cNvSpPr txBox="1">
            <a:spLocks noChangeArrowheads="1"/>
          </p:cNvSpPr>
          <p:nvPr/>
        </p:nvSpPr>
        <p:spPr>
          <a:xfrm>
            <a:off x="9345488" y="6452909"/>
            <a:ext cx="2305600" cy="382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D1A3CD-B337-4B44-8108-F60C9AD974D7}" type="slidenum">
              <a:rPr lang="fr-FR" altLang="fr-FR" sz="983" smtClean="0">
                <a:latin typeface="Arial" panose="020B0604020202020204" pitchFamily="34" charset="0"/>
                <a:cs typeface="PingFang SC" charset="0"/>
              </a:rPr>
              <a:pPr/>
              <a:t>5</a:t>
            </a:fld>
            <a:endParaRPr lang="fr-FR" altLang="fr-FR" sz="983" dirty="0">
              <a:latin typeface="Arial" panose="020B0604020202020204" pitchFamily="34" charset="0"/>
              <a:cs typeface="PingFang SC" charset="0"/>
            </a:endParaRPr>
          </a:p>
        </p:txBody>
      </p:sp>
      <p:sp>
        <p:nvSpPr>
          <p:cNvPr id="21" name="Ellipse 12"/>
          <p:cNvSpPr>
            <a:spLocks noChangeArrowheads="1"/>
          </p:cNvSpPr>
          <p:nvPr/>
        </p:nvSpPr>
        <p:spPr bwMode="auto">
          <a:xfrm>
            <a:off x="8841433" y="2858064"/>
            <a:ext cx="885844" cy="566259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fr-FR" altLang="fr-FR" sz="1179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6 avril 2021</a:t>
            </a: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4"/>
          <a:srcRect l="2130" t="3516" r="2315" b="9024"/>
          <a:stretch/>
        </p:blipFill>
        <p:spPr>
          <a:xfrm>
            <a:off x="1523359" y="1315265"/>
            <a:ext cx="5938291" cy="2564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3936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260648"/>
            <a:ext cx="1293195" cy="901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" name="Espace réservé du numéro de diapositive 1"/>
          <p:cNvSpPr txBox="1">
            <a:spLocks noChangeArrowheads="1"/>
          </p:cNvSpPr>
          <p:nvPr/>
        </p:nvSpPr>
        <p:spPr>
          <a:xfrm>
            <a:off x="9345488" y="6452909"/>
            <a:ext cx="2305600" cy="382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D1A3CD-B337-4B44-8108-F60C9AD974D7}" type="slidenum">
              <a:rPr lang="fr-FR" altLang="fr-FR" sz="983" smtClean="0">
                <a:latin typeface="Arial" panose="020B0604020202020204" pitchFamily="34" charset="0"/>
                <a:cs typeface="PingFang SC" charset="0"/>
              </a:rPr>
              <a:pPr/>
              <a:t>6</a:t>
            </a:fld>
            <a:endParaRPr lang="fr-FR" altLang="fr-FR" sz="983" dirty="0">
              <a:latin typeface="Arial" panose="020B0604020202020204" pitchFamily="34" charset="0"/>
              <a:cs typeface="PingFang SC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6536" y="1988840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hlinkClick r:id="rId4"/>
              </a:rPr>
              <a:t>https://www.youtube.com/watch?v=It-EH8MDuGY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01498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5270</TotalTime>
  <Words>566</Words>
  <Application>Microsoft Macintosh PowerPoint</Application>
  <PresentationFormat>Format A4 (210 x 297 mm)</PresentationFormat>
  <Paragraphs>64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Marianne</vt:lpstr>
      <vt:lpstr>Symbol</vt:lpstr>
      <vt:lpstr>Times New Roman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COCHU David</dc:creator>
  <cp:lastModifiedBy>Noémie GADDARKHAN</cp:lastModifiedBy>
  <cp:revision>286</cp:revision>
  <cp:lastPrinted>2021-05-04T11:50:27Z</cp:lastPrinted>
  <dcterms:created xsi:type="dcterms:W3CDTF">2020-01-20T12:32:27Z</dcterms:created>
  <dcterms:modified xsi:type="dcterms:W3CDTF">2021-05-31T12:26:37Z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MI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3</vt:i4>
  </property>
  <property fmtid="{D5CDD505-2E9C-101B-9397-08002B2CF9AE}" pid="9" name="PresentationFormat">
    <vt:lpwstr>Affichage à l'écran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10</vt:i4>
  </property>
</Properties>
</file>